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1" r:id="rId2"/>
    <p:sldId id="2562" r:id="rId3"/>
    <p:sldId id="2563" r:id="rId4"/>
    <p:sldId id="2564" r:id="rId5"/>
    <p:sldId id="2565" r:id="rId6"/>
    <p:sldId id="2566" r:id="rId7"/>
    <p:sldId id="2567" r:id="rId8"/>
    <p:sldId id="2568" r:id="rId9"/>
    <p:sldId id="2569" r:id="rId10"/>
    <p:sldId id="2570" r:id="rId11"/>
    <p:sldId id="2571" r:id="rId12"/>
    <p:sldId id="2572" r:id="rId13"/>
    <p:sldId id="2573" r:id="rId14"/>
    <p:sldId id="2574" r:id="rId15"/>
    <p:sldId id="2575" r:id="rId16"/>
    <p:sldId id="2576" r:id="rId17"/>
    <p:sldId id="2577" r:id="rId18"/>
    <p:sldId id="2578" r:id="rId19"/>
    <p:sldId id="2579" r:id="rId20"/>
    <p:sldId id="2580" r:id="rId21"/>
    <p:sldId id="2581" r:id="rId22"/>
    <p:sldId id="2582" r:id="rId23"/>
    <p:sldId id="258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Employee Engagement Strategies for Remote Teams" id="{B90C4E65-124F-453D-949D-8FA2B02BF658}">
          <p14:sldIdLst>
            <p14:sldId id="2561"/>
            <p14:sldId id="2562"/>
          </p14:sldIdLst>
        </p14:section>
        <p14:section name="Introduction to Employee Engagement" id="{08E6A241-FADC-4C4B-A6FF-20D12C80538F}">
          <p14:sldIdLst>
            <p14:sldId id="2563"/>
            <p14:sldId id="2564"/>
            <p14:sldId id="2565"/>
            <p14:sldId id="2566"/>
          </p14:sldIdLst>
        </p14:section>
        <p14:section name="Tools and Technologies for Remote Engagement" id="{057B8DAD-8439-47E0-99D0-5B8B066FB72F}">
          <p14:sldIdLst>
            <p14:sldId id="2567"/>
            <p14:sldId id="2568"/>
            <p14:sldId id="2569"/>
            <p14:sldId id="2570"/>
          </p14:sldIdLst>
        </p14:section>
        <p14:section name="Key Strategies to Enhance Engagement in Remote Settings" id="{8EA403A7-EAF2-4DFB-8240-89D83D595836}">
          <p14:sldIdLst>
            <p14:sldId id="2571"/>
            <p14:sldId id="2572"/>
            <p14:sldId id="2573"/>
            <p14:sldId id="2574"/>
          </p14:sldIdLst>
        </p14:section>
        <p14:section name="Case Studies of Successful Implementations" id="{CA10FB27-0549-4DF7-AE46-EF17940B37E0}">
          <p14:sldIdLst>
            <p14:sldId id="2575"/>
            <p14:sldId id="2576"/>
            <p14:sldId id="2577"/>
            <p14:sldId id="2578"/>
          </p14:sldIdLst>
        </p14:section>
        <p14:section name="Case Studies Across Industries" id="{401F31F5-8879-49EA-A77E-854786C73C1B}">
          <p14:sldIdLst>
            <p14:sldId id="2579"/>
            <p14:sldId id="2580"/>
            <p14:sldId id="2581"/>
            <p14:sldId id="2582"/>
          </p14:sldIdLst>
        </p14:section>
        <p14:section name="Conclusion and Future Directions" id="{96AA99F1-A6DF-438A-AC36-D7F2AD3FF1C1}">
          <p14:sldIdLst>
            <p14:sldId id="258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9" autoAdjust="0"/>
    <p:restoredTop sz="66194" autoAdjust="0"/>
  </p:normalViewPr>
  <p:slideViewPr>
    <p:cSldViewPr snapToGrid="0">
      <p:cViewPr varScale="1">
        <p:scale>
          <a:sx n="38" d="100"/>
          <a:sy n="38" d="100"/>
        </p:scale>
        <p:origin x="1718" y="25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753E2E-DA19-46D2-B80D-1F9BE145BED9}" type="doc">
      <dgm:prSet loTypeId="urn:microsoft.com/office/officeart/2024/3/layout/hArchList1" loCatId="List" qsTypeId="urn:microsoft.com/office/officeart/2005/8/quickstyle/simple1" qsCatId="simple" csTypeId="urn:microsoft.com/office/officeart/2005/8/colors/accent0_1" csCatId="mainScheme" phldr="1"/>
      <dgm:spPr/>
      <dgm:t>
        <a:bodyPr/>
        <a:lstStyle/>
        <a:p>
          <a:endParaRPr lang="en-US"/>
        </a:p>
      </dgm:t>
    </dgm:pt>
    <dgm:pt modelId="{8FC5B2EE-2579-44BE-8321-9F351A65889D}">
      <dgm:prSet/>
      <dgm:spPr/>
      <dgm:t>
        <a:bodyPr/>
        <a:lstStyle/>
        <a:p>
          <a:pPr>
            <a:lnSpc>
              <a:spcPct val="100000"/>
            </a:lnSpc>
            <a:defRPr b="1"/>
          </a:pPr>
          <a:r>
            <a:rPr lang="en-IN"/>
            <a:t>Remote work is the future</a:t>
          </a:r>
          <a:endParaRPr lang="en-US"/>
        </a:p>
      </dgm:t>
    </dgm:pt>
    <dgm:pt modelId="{AA2B909E-EDAE-49D7-903C-E98DA9F6F5E8}" type="parTrans" cxnId="{6E99FDD6-0999-4D5C-892A-F80E354A2E61}">
      <dgm:prSet/>
      <dgm:spPr/>
      <dgm:t>
        <a:bodyPr/>
        <a:lstStyle/>
        <a:p>
          <a:endParaRPr lang="en-US"/>
        </a:p>
      </dgm:t>
    </dgm:pt>
    <dgm:pt modelId="{1B9BCBB5-726F-4049-8FA3-BBF352457046}" type="sibTrans" cxnId="{6E99FDD6-0999-4D5C-892A-F80E354A2E61}">
      <dgm:prSet/>
      <dgm:spPr/>
      <dgm:t>
        <a:bodyPr/>
        <a:lstStyle/>
        <a:p>
          <a:pPr>
            <a:lnSpc>
              <a:spcPct val="100000"/>
            </a:lnSpc>
            <a:defRPr b="1"/>
          </a:pPr>
          <a:endParaRPr lang="en-US"/>
        </a:p>
      </dgm:t>
    </dgm:pt>
    <dgm:pt modelId="{1A48E445-CDD8-47C7-A45A-15A5DF7C0FCA}">
      <dgm:prSet/>
      <dgm:spPr/>
      <dgm:t>
        <a:bodyPr/>
        <a:lstStyle/>
        <a:p>
          <a:pPr>
            <a:lnSpc>
              <a:spcPct val="100000"/>
            </a:lnSpc>
          </a:pPr>
          <a:r>
            <a:rPr lang="en-IN"/>
            <a:t>Remote work is here to stay and organizations need to adapt to this new normal.</a:t>
          </a:r>
          <a:endParaRPr lang="en-US"/>
        </a:p>
      </dgm:t>
    </dgm:pt>
    <dgm:pt modelId="{1C09E40B-26EF-4EB4-9B4C-F554E7981764}" type="parTrans" cxnId="{5B0DAFCD-3ECE-44B2-B1B4-532B157572FF}">
      <dgm:prSet/>
      <dgm:spPr/>
      <dgm:t>
        <a:bodyPr/>
        <a:lstStyle/>
        <a:p>
          <a:endParaRPr lang="en-US"/>
        </a:p>
      </dgm:t>
    </dgm:pt>
    <dgm:pt modelId="{4FF1F026-A9B8-4BB2-8056-F33A7226C8EC}" type="sibTrans" cxnId="{5B0DAFCD-3ECE-44B2-B1B4-532B157572FF}">
      <dgm:prSet/>
      <dgm:spPr/>
      <dgm:t>
        <a:bodyPr/>
        <a:lstStyle/>
        <a:p>
          <a:endParaRPr lang="en-US"/>
        </a:p>
      </dgm:t>
    </dgm:pt>
    <dgm:pt modelId="{C030DDDC-3624-4303-862F-900A2FA31490}">
      <dgm:prSet/>
      <dgm:spPr/>
      <dgm:t>
        <a:bodyPr/>
        <a:lstStyle/>
        <a:p>
          <a:pPr>
            <a:lnSpc>
              <a:spcPct val="100000"/>
            </a:lnSpc>
            <a:defRPr b="1"/>
          </a:pPr>
          <a:r>
            <a:rPr lang="en-IN"/>
            <a:t>Employee engagement is crucial</a:t>
          </a:r>
          <a:endParaRPr lang="en-US"/>
        </a:p>
      </dgm:t>
    </dgm:pt>
    <dgm:pt modelId="{93990303-204A-4127-9632-4D02343A136E}" type="parTrans" cxnId="{D31A19D8-BB27-4E46-B4F0-8ADADDC8FEB4}">
      <dgm:prSet/>
      <dgm:spPr/>
      <dgm:t>
        <a:bodyPr/>
        <a:lstStyle/>
        <a:p>
          <a:endParaRPr lang="en-US"/>
        </a:p>
      </dgm:t>
    </dgm:pt>
    <dgm:pt modelId="{28464258-4FF8-4C0B-ABA7-7F6E8657EFB0}" type="sibTrans" cxnId="{D31A19D8-BB27-4E46-B4F0-8ADADDC8FEB4}">
      <dgm:prSet/>
      <dgm:spPr/>
      <dgm:t>
        <a:bodyPr/>
        <a:lstStyle/>
        <a:p>
          <a:pPr>
            <a:lnSpc>
              <a:spcPct val="100000"/>
            </a:lnSpc>
            <a:defRPr b="1"/>
          </a:pPr>
          <a:endParaRPr lang="en-US"/>
        </a:p>
      </dgm:t>
    </dgm:pt>
    <dgm:pt modelId="{5C0CEFB7-D3AA-45C2-94DF-F4443D94F48D}">
      <dgm:prSet/>
      <dgm:spPr/>
      <dgm:t>
        <a:bodyPr/>
        <a:lstStyle/>
        <a:p>
          <a:pPr>
            <a:lnSpc>
              <a:spcPct val="100000"/>
            </a:lnSpc>
          </a:pPr>
          <a:r>
            <a:rPr lang="en-IN"/>
            <a:t>Employee engagement is more important than ever in a remote work environment. Strategies and tools should be implemented to keep employees engaged.</a:t>
          </a:r>
          <a:endParaRPr lang="en-US"/>
        </a:p>
      </dgm:t>
    </dgm:pt>
    <dgm:pt modelId="{768B9DBB-6BD9-4869-A21A-EB034C515A93}" type="parTrans" cxnId="{19AF09A7-A9BA-4EEC-9F44-DC8049302671}">
      <dgm:prSet/>
      <dgm:spPr/>
      <dgm:t>
        <a:bodyPr/>
        <a:lstStyle/>
        <a:p>
          <a:endParaRPr lang="en-US"/>
        </a:p>
      </dgm:t>
    </dgm:pt>
    <dgm:pt modelId="{803AD57A-2E00-443C-84CF-95679CA5BCB3}" type="sibTrans" cxnId="{19AF09A7-A9BA-4EEC-9F44-DC8049302671}">
      <dgm:prSet/>
      <dgm:spPr/>
      <dgm:t>
        <a:bodyPr/>
        <a:lstStyle/>
        <a:p>
          <a:endParaRPr lang="en-US"/>
        </a:p>
      </dgm:t>
    </dgm:pt>
    <dgm:pt modelId="{6BD54C0B-0A7C-45B4-ACDA-6C53271C6E85}">
      <dgm:prSet/>
      <dgm:spPr/>
      <dgm:t>
        <a:bodyPr/>
        <a:lstStyle/>
        <a:p>
          <a:pPr>
            <a:lnSpc>
              <a:spcPct val="100000"/>
            </a:lnSpc>
            <a:defRPr b="1"/>
          </a:pPr>
          <a:r>
            <a:rPr lang="en-IN"/>
            <a:t>Importance of tools and technologies</a:t>
          </a:r>
          <a:endParaRPr lang="en-US"/>
        </a:p>
      </dgm:t>
    </dgm:pt>
    <dgm:pt modelId="{8B585A60-4C2C-4F88-8DD8-2A8F2C9EECEA}" type="parTrans" cxnId="{E1B5355D-CC25-4D68-99B9-D3E34D22E663}">
      <dgm:prSet/>
      <dgm:spPr/>
      <dgm:t>
        <a:bodyPr/>
        <a:lstStyle/>
        <a:p>
          <a:endParaRPr lang="en-US"/>
        </a:p>
      </dgm:t>
    </dgm:pt>
    <dgm:pt modelId="{766D1E46-6775-442D-91F9-50023ABC6A8D}" type="sibTrans" cxnId="{E1B5355D-CC25-4D68-99B9-D3E34D22E663}">
      <dgm:prSet/>
      <dgm:spPr/>
      <dgm:t>
        <a:bodyPr/>
        <a:lstStyle/>
        <a:p>
          <a:pPr>
            <a:lnSpc>
              <a:spcPct val="100000"/>
            </a:lnSpc>
            <a:defRPr b="1"/>
          </a:pPr>
          <a:endParaRPr lang="en-US"/>
        </a:p>
      </dgm:t>
    </dgm:pt>
    <dgm:pt modelId="{A74578D1-F0F7-4A2C-AD75-E765B3143A1D}">
      <dgm:prSet/>
      <dgm:spPr/>
      <dgm:t>
        <a:bodyPr/>
        <a:lstStyle/>
        <a:p>
          <a:pPr>
            <a:lnSpc>
              <a:spcPct val="100000"/>
            </a:lnSpc>
          </a:pPr>
          <a:r>
            <a:rPr lang="en-IN"/>
            <a:t>Tools and technologies play a crucial role in enhancing employee engagement in remote teams. Proper implementation and training is important.</a:t>
          </a:r>
          <a:endParaRPr lang="en-US"/>
        </a:p>
      </dgm:t>
    </dgm:pt>
    <dgm:pt modelId="{798FD77C-B532-45B4-B4A2-F2550208F6D3}" type="parTrans" cxnId="{A6270F31-4D50-4ADF-B523-9F8393B4E1C9}">
      <dgm:prSet/>
      <dgm:spPr/>
      <dgm:t>
        <a:bodyPr/>
        <a:lstStyle/>
        <a:p>
          <a:endParaRPr lang="en-US"/>
        </a:p>
      </dgm:t>
    </dgm:pt>
    <dgm:pt modelId="{8849A9CF-CD5B-4918-A49C-68FCFED0E0AA}" type="sibTrans" cxnId="{A6270F31-4D50-4ADF-B523-9F8393B4E1C9}">
      <dgm:prSet/>
      <dgm:spPr/>
      <dgm:t>
        <a:bodyPr/>
        <a:lstStyle/>
        <a:p>
          <a:endParaRPr lang="en-US"/>
        </a:p>
      </dgm:t>
    </dgm:pt>
    <dgm:pt modelId="{BD9CCADF-A484-4B12-9321-7F61DD81ED47}">
      <dgm:prSet/>
      <dgm:spPr/>
      <dgm:t>
        <a:bodyPr/>
        <a:lstStyle/>
        <a:p>
          <a:pPr>
            <a:lnSpc>
              <a:spcPct val="100000"/>
            </a:lnSpc>
            <a:defRPr b="1"/>
          </a:pPr>
          <a:r>
            <a:rPr lang="en-IN"/>
            <a:t>Future of engagement in remote and hybrid work environments</a:t>
          </a:r>
          <a:endParaRPr lang="en-US"/>
        </a:p>
      </dgm:t>
    </dgm:pt>
    <dgm:pt modelId="{6C72E352-BCC9-42CE-BA69-17B9F285DEC4}" type="parTrans" cxnId="{BC2B6B7C-F92E-470B-8466-C38AF7C7981C}">
      <dgm:prSet/>
      <dgm:spPr/>
      <dgm:t>
        <a:bodyPr/>
        <a:lstStyle/>
        <a:p>
          <a:endParaRPr lang="en-US"/>
        </a:p>
      </dgm:t>
    </dgm:pt>
    <dgm:pt modelId="{A78CE90E-13E8-4FAB-98BE-6B8C338B0F91}" type="sibTrans" cxnId="{BC2B6B7C-F92E-470B-8466-C38AF7C7981C}">
      <dgm:prSet/>
      <dgm:spPr/>
      <dgm:t>
        <a:bodyPr/>
        <a:lstStyle/>
        <a:p>
          <a:endParaRPr lang="en-US"/>
        </a:p>
      </dgm:t>
    </dgm:pt>
    <dgm:pt modelId="{98EEF23C-05B1-4E70-8483-DEAEE8B377FF}">
      <dgm:prSet/>
      <dgm:spPr/>
      <dgm:t>
        <a:bodyPr/>
        <a:lstStyle/>
        <a:p>
          <a:pPr>
            <a:lnSpc>
              <a:spcPct val="100000"/>
            </a:lnSpc>
          </a:pPr>
          <a:r>
            <a:rPr lang="en-IN"/>
            <a:t>Engagement will remain a top priority for organizations as they navigate remote and hybrid work environments. Continuous strategies and tools will need to be implemented.</a:t>
          </a:r>
          <a:endParaRPr lang="en-US"/>
        </a:p>
      </dgm:t>
    </dgm:pt>
    <dgm:pt modelId="{F8589CA3-5C9D-4A60-990C-B8906A42F3D0}" type="parTrans" cxnId="{EEA1066D-4123-4673-A525-8C316452E95B}">
      <dgm:prSet/>
      <dgm:spPr/>
      <dgm:t>
        <a:bodyPr/>
        <a:lstStyle/>
        <a:p>
          <a:endParaRPr lang="en-US"/>
        </a:p>
      </dgm:t>
    </dgm:pt>
    <dgm:pt modelId="{2772DBB5-31C8-4713-986D-1A40C076EF9D}" type="sibTrans" cxnId="{EEA1066D-4123-4673-A525-8C316452E95B}">
      <dgm:prSet/>
      <dgm:spPr/>
      <dgm:t>
        <a:bodyPr/>
        <a:lstStyle/>
        <a:p>
          <a:endParaRPr lang="en-US"/>
        </a:p>
      </dgm:t>
    </dgm:pt>
    <dgm:pt modelId="{EE4B1CD7-AD30-485B-AE80-A12FC2F15984}" type="pres">
      <dgm:prSet presAssocID="{28753E2E-DA19-46D2-B80D-1F9BE145BED9}" presName="Name0" presStyleCnt="0">
        <dgm:presLayoutVars>
          <dgm:dir/>
          <dgm:resizeHandles val="exact"/>
        </dgm:presLayoutVars>
      </dgm:prSet>
      <dgm:spPr/>
    </dgm:pt>
    <dgm:pt modelId="{B6B59E78-110D-4978-9B67-C38974CBBE8B}" type="pres">
      <dgm:prSet presAssocID="{8FC5B2EE-2579-44BE-8321-9F351A65889D}" presName="compNode" presStyleCnt="0"/>
      <dgm:spPr/>
    </dgm:pt>
    <dgm:pt modelId="{5F157EBA-D0C5-4776-A120-B9F9E9CAA345}" type="pres">
      <dgm:prSet presAssocID="{8FC5B2EE-2579-44BE-8321-9F351A65889D}" presName="pictRect" presStyleLbl="revTx" presStyleIdx="0" presStyleCnt="8">
        <dgm:presLayoutVars>
          <dgm:chMax val="0"/>
          <dgm:bulletEnabled/>
        </dgm:presLayoutVars>
      </dgm:prSet>
      <dgm:spPr/>
    </dgm:pt>
    <dgm:pt modelId="{1384CF64-8C8D-462D-9EFB-C559EE3BBD49}" type="pres">
      <dgm:prSet presAssocID="{8FC5B2EE-2579-44BE-8321-9F351A65889D}" presName="textRect" presStyleLbl="revTx" presStyleIdx="1" presStyleCnt="8">
        <dgm:presLayoutVars>
          <dgm:bulletEnabled/>
        </dgm:presLayoutVars>
      </dgm:prSet>
      <dgm:spPr/>
    </dgm:pt>
    <dgm:pt modelId="{7FDC2720-6181-43C4-8F04-25CAB0B6E218}" type="pres">
      <dgm:prSet presAssocID="{1B9BCBB5-726F-4049-8FA3-BBF352457046}" presName="sibTrans" presStyleLbl="sibTrans2D1" presStyleIdx="0" presStyleCnt="0"/>
      <dgm:spPr/>
    </dgm:pt>
    <dgm:pt modelId="{D3D05372-2F75-4956-BBE1-C1680A530DF0}" type="pres">
      <dgm:prSet presAssocID="{C030DDDC-3624-4303-862F-900A2FA31490}" presName="compNode" presStyleCnt="0"/>
      <dgm:spPr/>
    </dgm:pt>
    <dgm:pt modelId="{DFFD84B9-D96A-47DA-AEFD-DCC375816E62}" type="pres">
      <dgm:prSet presAssocID="{C030DDDC-3624-4303-862F-900A2FA31490}" presName="pictRect" presStyleLbl="revTx" presStyleIdx="2" presStyleCnt="8">
        <dgm:presLayoutVars>
          <dgm:chMax val="0"/>
          <dgm:bulletEnabled/>
        </dgm:presLayoutVars>
      </dgm:prSet>
      <dgm:spPr/>
    </dgm:pt>
    <dgm:pt modelId="{4A77E270-EA92-4251-B37E-50A076E58FCA}" type="pres">
      <dgm:prSet presAssocID="{C030DDDC-3624-4303-862F-900A2FA31490}" presName="textRect" presStyleLbl="revTx" presStyleIdx="3" presStyleCnt="8">
        <dgm:presLayoutVars>
          <dgm:bulletEnabled/>
        </dgm:presLayoutVars>
      </dgm:prSet>
      <dgm:spPr/>
    </dgm:pt>
    <dgm:pt modelId="{771D80E6-4AD1-4CC4-B325-B97E4889BBD8}" type="pres">
      <dgm:prSet presAssocID="{28464258-4FF8-4C0B-ABA7-7F6E8657EFB0}" presName="sibTrans" presStyleLbl="sibTrans2D1" presStyleIdx="0" presStyleCnt="0"/>
      <dgm:spPr/>
    </dgm:pt>
    <dgm:pt modelId="{611CC757-E8F6-4491-B25B-DFFAB9F23DAE}" type="pres">
      <dgm:prSet presAssocID="{6BD54C0B-0A7C-45B4-ACDA-6C53271C6E85}" presName="compNode" presStyleCnt="0"/>
      <dgm:spPr/>
    </dgm:pt>
    <dgm:pt modelId="{1407A231-F8C5-43CE-B76D-C6CB401F721A}" type="pres">
      <dgm:prSet presAssocID="{6BD54C0B-0A7C-45B4-ACDA-6C53271C6E85}" presName="pictRect" presStyleLbl="revTx" presStyleIdx="4" presStyleCnt="8">
        <dgm:presLayoutVars>
          <dgm:chMax val="0"/>
          <dgm:bulletEnabled/>
        </dgm:presLayoutVars>
      </dgm:prSet>
      <dgm:spPr/>
    </dgm:pt>
    <dgm:pt modelId="{2C8BB76F-0715-48CD-BBB0-ACDE10166745}" type="pres">
      <dgm:prSet presAssocID="{6BD54C0B-0A7C-45B4-ACDA-6C53271C6E85}" presName="textRect" presStyleLbl="revTx" presStyleIdx="5" presStyleCnt="8">
        <dgm:presLayoutVars>
          <dgm:bulletEnabled/>
        </dgm:presLayoutVars>
      </dgm:prSet>
      <dgm:spPr/>
    </dgm:pt>
    <dgm:pt modelId="{24409EF7-A1AC-411A-94B5-EC2A62FE7338}" type="pres">
      <dgm:prSet presAssocID="{766D1E46-6775-442D-91F9-50023ABC6A8D}" presName="sibTrans" presStyleLbl="sibTrans2D1" presStyleIdx="0" presStyleCnt="0"/>
      <dgm:spPr/>
    </dgm:pt>
    <dgm:pt modelId="{01B565B1-DC32-451A-A05C-5B4FE5034895}" type="pres">
      <dgm:prSet presAssocID="{BD9CCADF-A484-4B12-9321-7F61DD81ED47}" presName="compNode" presStyleCnt="0"/>
      <dgm:spPr/>
    </dgm:pt>
    <dgm:pt modelId="{0C41124A-7234-4FB7-9AB5-DCB7EA5B5C35}" type="pres">
      <dgm:prSet presAssocID="{BD9CCADF-A484-4B12-9321-7F61DD81ED47}" presName="pictRect" presStyleLbl="revTx" presStyleIdx="6" presStyleCnt="8">
        <dgm:presLayoutVars>
          <dgm:chMax val="0"/>
          <dgm:bulletEnabled/>
        </dgm:presLayoutVars>
      </dgm:prSet>
      <dgm:spPr/>
    </dgm:pt>
    <dgm:pt modelId="{EE79CD11-8AE3-4769-937C-4A88276FF755}" type="pres">
      <dgm:prSet presAssocID="{BD9CCADF-A484-4B12-9321-7F61DD81ED47}" presName="textRect" presStyleLbl="revTx" presStyleIdx="7" presStyleCnt="8">
        <dgm:presLayoutVars>
          <dgm:bulletEnabled/>
        </dgm:presLayoutVars>
      </dgm:prSet>
      <dgm:spPr/>
    </dgm:pt>
  </dgm:ptLst>
  <dgm:cxnLst>
    <dgm:cxn modelId="{92FE7100-317C-4A01-998B-4E1D91E995EB}" type="presOf" srcId="{A74578D1-F0F7-4A2C-AD75-E765B3143A1D}" destId="{2C8BB76F-0715-48CD-BBB0-ACDE10166745}" srcOrd="0" destOrd="0" presId="urn:microsoft.com/office/officeart/2024/3/layout/hArchList1"/>
    <dgm:cxn modelId="{50EE480E-46E4-46B0-AD90-76AB718718B0}" type="presOf" srcId="{766D1E46-6775-442D-91F9-50023ABC6A8D}" destId="{24409EF7-A1AC-411A-94B5-EC2A62FE7338}" srcOrd="0" destOrd="0" presId="urn:microsoft.com/office/officeart/2024/3/layout/hArchList1"/>
    <dgm:cxn modelId="{39769A10-2957-4C87-970E-B367A10809C4}" type="presOf" srcId="{5C0CEFB7-D3AA-45C2-94DF-F4443D94F48D}" destId="{4A77E270-EA92-4251-B37E-50A076E58FCA}" srcOrd="0" destOrd="0" presId="urn:microsoft.com/office/officeart/2024/3/layout/hArchList1"/>
    <dgm:cxn modelId="{A2E29711-B4F8-40AD-A8B7-22204082019C}" type="presOf" srcId="{28464258-4FF8-4C0B-ABA7-7F6E8657EFB0}" destId="{771D80E6-4AD1-4CC4-B325-B97E4889BBD8}" srcOrd="0" destOrd="0" presId="urn:microsoft.com/office/officeart/2024/3/layout/hArchList1"/>
    <dgm:cxn modelId="{A6270F31-4D50-4ADF-B523-9F8393B4E1C9}" srcId="{6BD54C0B-0A7C-45B4-ACDA-6C53271C6E85}" destId="{A74578D1-F0F7-4A2C-AD75-E765B3143A1D}" srcOrd="0" destOrd="0" parTransId="{798FD77C-B532-45B4-B4A2-F2550208F6D3}" sibTransId="{8849A9CF-CD5B-4918-A49C-68FCFED0E0AA}"/>
    <dgm:cxn modelId="{E1B5355D-CC25-4D68-99B9-D3E34D22E663}" srcId="{28753E2E-DA19-46D2-B80D-1F9BE145BED9}" destId="{6BD54C0B-0A7C-45B4-ACDA-6C53271C6E85}" srcOrd="2" destOrd="0" parTransId="{8B585A60-4C2C-4F88-8DD8-2A8F2C9EECEA}" sibTransId="{766D1E46-6775-442D-91F9-50023ABC6A8D}"/>
    <dgm:cxn modelId="{A417FD4A-DAB1-40AB-893D-DA2328D0FAA5}" type="presOf" srcId="{1B9BCBB5-726F-4049-8FA3-BBF352457046}" destId="{7FDC2720-6181-43C4-8F04-25CAB0B6E218}" srcOrd="0" destOrd="0" presId="urn:microsoft.com/office/officeart/2024/3/layout/hArchList1"/>
    <dgm:cxn modelId="{EEA1066D-4123-4673-A525-8C316452E95B}" srcId="{BD9CCADF-A484-4B12-9321-7F61DD81ED47}" destId="{98EEF23C-05B1-4E70-8483-DEAEE8B377FF}" srcOrd="0" destOrd="0" parTransId="{F8589CA3-5C9D-4A60-990C-B8906A42F3D0}" sibTransId="{2772DBB5-31C8-4713-986D-1A40C076EF9D}"/>
    <dgm:cxn modelId="{25F8A24E-9B88-497B-8E84-9D7379B138D9}" type="presOf" srcId="{98EEF23C-05B1-4E70-8483-DEAEE8B377FF}" destId="{EE79CD11-8AE3-4769-937C-4A88276FF755}" srcOrd="0" destOrd="0" presId="urn:microsoft.com/office/officeart/2024/3/layout/hArchList1"/>
    <dgm:cxn modelId="{BC2B6B7C-F92E-470B-8466-C38AF7C7981C}" srcId="{28753E2E-DA19-46D2-B80D-1F9BE145BED9}" destId="{BD9CCADF-A484-4B12-9321-7F61DD81ED47}" srcOrd="3" destOrd="0" parTransId="{6C72E352-BCC9-42CE-BA69-17B9F285DEC4}" sibTransId="{A78CE90E-13E8-4FAB-98BE-6B8C338B0F91}"/>
    <dgm:cxn modelId="{161A0F83-EB84-42C2-9B2A-60D8A4A4BC4E}" type="presOf" srcId="{6BD54C0B-0A7C-45B4-ACDA-6C53271C6E85}" destId="{1407A231-F8C5-43CE-B76D-C6CB401F721A}" srcOrd="0" destOrd="0" presId="urn:microsoft.com/office/officeart/2024/3/layout/hArchList1"/>
    <dgm:cxn modelId="{EC403C8C-0365-426E-B2B9-6F6B0E2F172E}" type="presOf" srcId="{C030DDDC-3624-4303-862F-900A2FA31490}" destId="{DFFD84B9-D96A-47DA-AEFD-DCC375816E62}" srcOrd="0" destOrd="0" presId="urn:microsoft.com/office/officeart/2024/3/layout/hArchList1"/>
    <dgm:cxn modelId="{BE11E5A5-0D2C-41A0-899F-4CE235A23D0E}" type="presOf" srcId="{BD9CCADF-A484-4B12-9321-7F61DD81ED47}" destId="{0C41124A-7234-4FB7-9AB5-DCB7EA5B5C35}" srcOrd="0" destOrd="0" presId="urn:microsoft.com/office/officeart/2024/3/layout/hArchList1"/>
    <dgm:cxn modelId="{19AF09A7-A9BA-4EEC-9F44-DC8049302671}" srcId="{C030DDDC-3624-4303-862F-900A2FA31490}" destId="{5C0CEFB7-D3AA-45C2-94DF-F4443D94F48D}" srcOrd="0" destOrd="0" parTransId="{768B9DBB-6BD9-4869-A21A-EB034C515A93}" sibTransId="{803AD57A-2E00-443C-84CF-95679CA5BCB3}"/>
    <dgm:cxn modelId="{F4D958C3-5048-46C3-A883-FDC68B81C476}" type="presOf" srcId="{8FC5B2EE-2579-44BE-8321-9F351A65889D}" destId="{5F157EBA-D0C5-4776-A120-B9F9E9CAA345}" srcOrd="0" destOrd="0" presId="urn:microsoft.com/office/officeart/2024/3/layout/hArchList1"/>
    <dgm:cxn modelId="{D1F9D1C9-3C1E-4156-B762-D39A7DD92CC8}" type="presOf" srcId="{28753E2E-DA19-46D2-B80D-1F9BE145BED9}" destId="{EE4B1CD7-AD30-485B-AE80-A12FC2F15984}" srcOrd="0" destOrd="0" presId="urn:microsoft.com/office/officeart/2024/3/layout/hArchList1"/>
    <dgm:cxn modelId="{5B0DAFCD-3ECE-44B2-B1B4-532B157572FF}" srcId="{8FC5B2EE-2579-44BE-8321-9F351A65889D}" destId="{1A48E445-CDD8-47C7-A45A-15A5DF7C0FCA}" srcOrd="0" destOrd="0" parTransId="{1C09E40B-26EF-4EB4-9B4C-F554E7981764}" sibTransId="{4FF1F026-A9B8-4BB2-8056-F33A7226C8EC}"/>
    <dgm:cxn modelId="{6E99FDD6-0999-4D5C-892A-F80E354A2E61}" srcId="{28753E2E-DA19-46D2-B80D-1F9BE145BED9}" destId="{8FC5B2EE-2579-44BE-8321-9F351A65889D}" srcOrd="0" destOrd="0" parTransId="{AA2B909E-EDAE-49D7-903C-E98DA9F6F5E8}" sibTransId="{1B9BCBB5-726F-4049-8FA3-BBF352457046}"/>
    <dgm:cxn modelId="{D31A19D8-BB27-4E46-B4F0-8ADADDC8FEB4}" srcId="{28753E2E-DA19-46D2-B80D-1F9BE145BED9}" destId="{C030DDDC-3624-4303-862F-900A2FA31490}" srcOrd="1" destOrd="0" parTransId="{93990303-204A-4127-9632-4D02343A136E}" sibTransId="{28464258-4FF8-4C0B-ABA7-7F6E8657EFB0}"/>
    <dgm:cxn modelId="{809AF3EC-B108-4E5A-98F1-620262B1BE33}" type="presOf" srcId="{1A48E445-CDD8-47C7-A45A-15A5DF7C0FCA}" destId="{1384CF64-8C8D-462D-9EFB-C559EE3BBD49}" srcOrd="0" destOrd="0" presId="urn:microsoft.com/office/officeart/2024/3/layout/hArchList1"/>
    <dgm:cxn modelId="{5A051725-D96B-4938-95D2-49C1BDD97895}" type="presParOf" srcId="{EE4B1CD7-AD30-485B-AE80-A12FC2F15984}" destId="{B6B59E78-110D-4978-9B67-C38974CBBE8B}" srcOrd="0" destOrd="0" presId="urn:microsoft.com/office/officeart/2024/3/layout/hArchList1"/>
    <dgm:cxn modelId="{3FCE6F26-FB15-4C9B-8064-F752079A6C33}" type="presParOf" srcId="{B6B59E78-110D-4978-9B67-C38974CBBE8B}" destId="{5F157EBA-D0C5-4776-A120-B9F9E9CAA345}" srcOrd="0" destOrd="0" presId="urn:microsoft.com/office/officeart/2024/3/layout/hArchList1"/>
    <dgm:cxn modelId="{316C03A8-CD86-42D3-8211-BB8F3AB22A68}" type="presParOf" srcId="{B6B59E78-110D-4978-9B67-C38974CBBE8B}" destId="{1384CF64-8C8D-462D-9EFB-C559EE3BBD49}" srcOrd="1" destOrd="0" presId="urn:microsoft.com/office/officeart/2024/3/layout/hArchList1"/>
    <dgm:cxn modelId="{959F3CEB-5EB8-498C-B0AB-D0A4C5B5B5CA}" type="presParOf" srcId="{EE4B1CD7-AD30-485B-AE80-A12FC2F15984}" destId="{7FDC2720-6181-43C4-8F04-25CAB0B6E218}" srcOrd="1" destOrd="0" presId="urn:microsoft.com/office/officeart/2024/3/layout/hArchList1"/>
    <dgm:cxn modelId="{97B38DEE-6B8D-4CEE-816F-090CFDCBF11D}" type="presParOf" srcId="{EE4B1CD7-AD30-485B-AE80-A12FC2F15984}" destId="{D3D05372-2F75-4956-BBE1-C1680A530DF0}" srcOrd="2" destOrd="0" presId="urn:microsoft.com/office/officeart/2024/3/layout/hArchList1"/>
    <dgm:cxn modelId="{FC26E151-F47E-44B8-AA20-E03DBBA95CFA}" type="presParOf" srcId="{D3D05372-2F75-4956-BBE1-C1680A530DF0}" destId="{DFFD84B9-D96A-47DA-AEFD-DCC375816E62}" srcOrd="0" destOrd="0" presId="urn:microsoft.com/office/officeart/2024/3/layout/hArchList1"/>
    <dgm:cxn modelId="{A695591D-2169-4EC8-A2D3-F3F6685A8830}" type="presParOf" srcId="{D3D05372-2F75-4956-BBE1-C1680A530DF0}" destId="{4A77E270-EA92-4251-B37E-50A076E58FCA}" srcOrd="1" destOrd="0" presId="urn:microsoft.com/office/officeart/2024/3/layout/hArchList1"/>
    <dgm:cxn modelId="{65689146-112B-4398-8119-DF52EBB16FC3}" type="presParOf" srcId="{EE4B1CD7-AD30-485B-AE80-A12FC2F15984}" destId="{771D80E6-4AD1-4CC4-B325-B97E4889BBD8}" srcOrd="3" destOrd="0" presId="urn:microsoft.com/office/officeart/2024/3/layout/hArchList1"/>
    <dgm:cxn modelId="{E50955D5-6003-48C3-AD45-D80AD5D2D399}" type="presParOf" srcId="{EE4B1CD7-AD30-485B-AE80-A12FC2F15984}" destId="{611CC757-E8F6-4491-B25B-DFFAB9F23DAE}" srcOrd="4" destOrd="0" presId="urn:microsoft.com/office/officeart/2024/3/layout/hArchList1"/>
    <dgm:cxn modelId="{44E3BDB6-7476-4AA6-BFB5-AC895BF6EC38}" type="presParOf" srcId="{611CC757-E8F6-4491-B25B-DFFAB9F23DAE}" destId="{1407A231-F8C5-43CE-B76D-C6CB401F721A}" srcOrd="0" destOrd="0" presId="urn:microsoft.com/office/officeart/2024/3/layout/hArchList1"/>
    <dgm:cxn modelId="{F281E8F3-A26F-446F-8E3C-D3657E8EF1D7}" type="presParOf" srcId="{611CC757-E8F6-4491-B25B-DFFAB9F23DAE}" destId="{2C8BB76F-0715-48CD-BBB0-ACDE10166745}" srcOrd="1" destOrd="0" presId="urn:microsoft.com/office/officeart/2024/3/layout/hArchList1"/>
    <dgm:cxn modelId="{71FD844B-F6EA-4CB6-B013-EC40D338066A}" type="presParOf" srcId="{EE4B1CD7-AD30-485B-AE80-A12FC2F15984}" destId="{24409EF7-A1AC-411A-94B5-EC2A62FE7338}" srcOrd="5" destOrd="0" presId="urn:microsoft.com/office/officeart/2024/3/layout/hArchList1"/>
    <dgm:cxn modelId="{850F52F1-DA99-4DF0-9E63-9D12EE638FCB}" type="presParOf" srcId="{EE4B1CD7-AD30-485B-AE80-A12FC2F15984}" destId="{01B565B1-DC32-451A-A05C-5B4FE5034895}" srcOrd="6" destOrd="0" presId="urn:microsoft.com/office/officeart/2024/3/layout/hArchList1"/>
    <dgm:cxn modelId="{D9ACC1F0-3172-4F41-B9D0-A1A9F0EC901F}" type="presParOf" srcId="{01B565B1-DC32-451A-A05C-5B4FE5034895}" destId="{0C41124A-7234-4FB7-9AB5-DCB7EA5B5C35}" srcOrd="0" destOrd="0" presId="urn:microsoft.com/office/officeart/2024/3/layout/hArchList1"/>
    <dgm:cxn modelId="{498A4B56-3441-4003-9353-26C69FB72A6E}" type="presParOf" srcId="{01B565B1-DC32-451A-A05C-5B4FE5034895}" destId="{EE79CD11-8AE3-4769-937C-4A88276FF755}" srcOrd="1" destOrd="0" presId="urn:microsoft.com/office/officeart/2024/3/layout/hArc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157EBA-D0C5-4776-A120-B9F9E9CAA345}">
      <dsp:nvSpPr>
        <dsp:cNvPr id="0" name=""/>
        <dsp:cNvSpPr/>
      </dsp:nvSpPr>
      <dsp:spPr>
        <a:xfrm>
          <a:off x="0" y="0"/>
          <a:ext cx="2506851" cy="8619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lang="en-IN" sz="1800" kern="1200"/>
            <a:t>Remote work is the future</a:t>
          </a:r>
          <a:endParaRPr lang="en-US" sz="1800" kern="1200"/>
        </a:p>
      </dsp:txBody>
      <dsp:txXfrm>
        <a:off x="0" y="0"/>
        <a:ext cx="2506851" cy="861903"/>
      </dsp:txXfrm>
    </dsp:sp>
    <dsp:sp modelId="{1384CF64-8C8D-462D-9EFB-C559EE3BBD49}">
      <dsp:nvSpPr>
        <dsp:cNvPr id="0" name=""/>
        <dsp:cNvSpPr/>
      </dsp:nvSpPr>
      <dsp:spPr>
        <a:xfrm>
          <a:off x="0" y="861903"/>
          <a:ext cx="2506851" cy="1652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7780" rIns="17780" bIns="17780" numCol="1" spcCol="1270" anchor="t" anchorCtr="0">
          <a:noAutofit/>
        </a:bodyPr>
        <a:lstStyle/>
        <a:p>
          <a:pPr marL="0" lvl="0" indent="0" algn="l" defTabSz="622300">
            <a:lnSpc>
              <a:spcPct val="100000"/>
            </a:lnSpc>
            <a:spcBef>
              <a:spcPct val="0"/>
            </a:spcBef>
            <a:spcAft>
              <a:spcPct val="35000"/>
            </a:spcAft>
            <a:buNone/>
          </a:pPr>
          <a:r>
            <a:rPr lang="en-IN" sz="1400" kern="1200"/>
            <a:t>Remote work is here to stay and organizations need to adapt to this new normal.</a:t>
          </a:r>
          <a:endParaRPr lang="en-US" sz="1400" kern="1200"/>
        </a:p>
      </dsp:txBody>
      <dsp:txXfrm>
        <a:off x="0" y="861903"/>
        <a:ext cx="2506851" cy="1652696"/>
      </dsp:txXfrm>
    </dsp:sp>
    <dsp:sp modelId="{DFFD84B9-D96A-47DA-AEFD-DCC375816E62}">
      <dsp:nvSpPr>
        <dsp:cNvPr id="0" name=""/>
        <dsp:cNvSpPr/>
      </dsp:nvSpPr>
      <dsp:spPr>
        <a:xfrm>
          <a:off x="2757537" y="0"/>
          <a:ext cx="2506851" cy="8619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lang="en-IN" sz="1800" kern="1200"/>
            <a:t>Employee engagement is crucial</a:t>
          </a:r>
          <a:endParaRPr lang="en-US" sz="1800" kern="1200"/>
        </a:p>
      </dsp:txBody>
      <dsp:txXfrm>
        <a:off x="2757537" y="0"/>
        <a:ext cx="2506851" cy="861903"/>
      </dsp:txXfrm>
    </dsp:sp>
    <dsp:sp modelId="{4A77E270-EA92-4251-B37E-50A076E58FCA}">
      <dsp:nvSpPr>
        <dsp:cNvPr id="0" name=""/>
        <dsp:cNvSpPr/>
      </dsp:nvSpPr>
      <dsp:spPr>
        <a:xfrm>
          <a:off x="2757537" y="861903"/>
          <a:ext cx="2506851" cy="1652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7780" rIns="17780" bIns="17780" numCol="1" spcCol="1270" anchor="t" anchorCtr="0">
          <a:noAutofit/>
        </a:bodyPr>
        <a:lstStyle/>
        <a:p>
          <a:pPr marL="0" lvl="0" indent="0" algn="l" defTabSz="622300">
            <a:lnSpc>
              <a:spcPct val="100000"/>
            </a:lnSpc>
            <a:spcBef>
              <a:spcPct val="0"/>
            </a:spcBef>
            <a:spcAft>
              <a:spcPct val="35000"/>
            </a:spcAft>
            <a:buNone/>
          </a:pPr>
          <a:r>
            <a:rPr lang="en-IN" sz="1400" kern="1200"/>
            <a:t>Employee engagement is more important than ever in a remote work environment. Strategies and tools should be implemented to keep employees engaged.</a:t>
          </a:r>
          <a:endParaRPr lang="en-US" sz="1400" kern="1200"/>
        </a:p>
      </dsp:txBody>
      <dsp:txXfrm>
        <a:off x="2757537" y="861903"/>
        <a:ext cx="2506851" cy="1652696"/>
      </dsp:txXfrm>
    </dsp:sp>
    <dsp:sp modelId="{1407A231-F8C5-43CE-B76D-C6CB401F721A}">
      <dsp:nvSpPr>
        <dsp:cNvPr id="0" name=""/>
        <dsp:cNvSpPr/>
      </dsp:nvSpPr>
      <dsp:spPr>
        <a:xfrm>
          <a:off x="5515074" y="0"/>
          <a:ext cx="2506851" cy="8619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lang="en-IN" sz="1800" kern="1200"/>
            <a:t>Importance of tools and technologies</a:t>
          </a:r>
          <a:endParaRPr lang="en-US" sz="1800" kern="1200"/>
        </a:p>
      </dsp:txBody>
      <dsp:txXfrm>
        <a:off x="5515074" y="0"/>
        <a:ext cx="2506851" cy="861903"/>
      </dsp:txXfrm>
    </dsp:sp>
    <dsp:sp modelId="{2C8BB76F-0715-48CD-BBB0-ACDE10166745}">
      <dsp:nvSpPr>
        <dsp:cNvPr id="0" name=""/>
        <dsp:cNvSpPr/>
      </dsp:nvSpPr>
      <dsp:spPr>
        <a:xfrm>
          <a:off x="5515074" y="861903"/>
          <a:ext cx="2506851" cy="1652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7780" rIns="17780" bIns="17780" numCol="1" spcCol="1270" anchor="t" anchorCtr="0">
          <a:noAutofit/>
        </a:bodyPr>
        <a:lstStyle/>
        <a:p>
          <a:pPr marL="0" lvl="0" indent="0" algn="l" defTabSz="622300">
            <a:lnSpc>
              <a:spcPct val="100000"/>
            </a:lnSpc>
            <a:spcBef>
              <a:spcPct val="0"/>
            </a:spcBef>
            <a:spcAft>
              <a:spcPct val="35000"/>
            </a:spcAft>
            <a:buNone/>
          </a:pPr>
          <a:r>
            <a:rPr lang="en-IN" sz="1400" kern="1200"/>
            <a:t>Tools and technologies play a crucial role in enhancing employee engagement in remote teams. Proper implementation and training is important.</a:t>
          </a:r>
          <a:endParaRPr lang="en-US" sz="1400" kern="1200"/>
        </a:p>
      </dsp:txBody>
      <dsp:txXfrm>
        <a:off x="5515074" y="861903"/>
        <a:ext cx="2506851" cy="1652696"/>
      </dsp:txXfrm>
    </dsp:sp>
    <dsp:sp modelId="{0C41124A-7234-4FB7-9AB5-DCB7EA5B5C35}">
      <dsp:nvSpPr>
        <dsp:cNvPr id="0" name=""/>
        <dsp:cNvSpPr/>
      </dsp:nvSpPr>
      <dsp:spPr>
        <a:xfrm>
          <a:off x="8272611" y="0"/>
          <a:ext cx="2506851" cy="8619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lang="en-IN" sz="1800" kern="1200"/>
            <a:t>Future of engagement in remote and hybrid work environments</a:t>
          </a:r>
          <a:endParaRPr lang="en-US" sz="1800" kern="1200"/>
        </a:p>
      </dsp:txBody>
      <dsp:txXfrm>
        <a:off x="8272611" y="0"/>
        <a:ext cx="2506851" cy="861903"/>
      </dsp:txXfrm>
    </dsp:sp>
    <dsp:sp modelId="{EE79CD11-8AE3-4769-937C-4A88276FF755}">
      <dsp:nvSpPr>
        <dsp:cNvPr id="0" name=""/>
        <dsp:cNvSpPr/>
      </dsp:nvSpPr>
      <dsp:spPr>
        <a:xfrm>
          <a:off x="8272611" y="861903"/>
          <a:ext cx="2506851" cy="1652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7780" rIns="17780" bIns="17780" numCol="1" spcCol="1270" anchor="t" anchorCtr="0">
          <a:noAutofit/>
        </a:bodyPr>
        <a:lstStyle/>
        <a:p>
          <a:pPr marL="0" lvl="0" indent="0" algn="l" defTabSz="622300">
            <a:lnSpc>
              <a:spcPct val="100000"/>
            </a:lnSpc>
            <a:spcBef>
              <a:spcPct val="0"/>
            </a:spcBef>
            <a:spcAft>
              <a:spcPct val="35000"/>
            </a:spcAft>
            <a:buNone/>
          </a:pPr>
          <a:r>
            <a:rPr lang="en-IN" sz="1400" kern="1200"/>
            <a:t>Engagement will remain a top priority for organizations as they navigate remote and hybrid work environments. Continuous strategies and tools will need to be implemented.</a:t>
          </a:r>
          <a:endParaRPr lang="en-US" sz="1400" kern="1200"/>
        </a:p>
      </dsp:txBody>
      <dsp:txXfrm>
        <a:off x="8272611" y="861903"/>
        <a:ext cx="2506851" cy="1652696"/>
      </dsp:txXfrm>
    </dsp:sp>
  </dsp:spTree>
</dsp:drawing>
</file>

<file path=ppt/diagrams/layout1.xml><?xml version="1.0" encoding="utf-8"?>
<dgm:layoutDef xmlns:dgm="http://schemas.openxmlformats.org/drawingml/2006/diagram" xmlns:a="http://schemas.openxmlformats.org/drawingml/2006/main" uniqueId="urn:microsoft.com/office/officeart/2024/3/layout/hArchList1">
  <dgm:title val="Horizontal Text Blocks"/>
  <dgm:desc val="Short bits of text with formatted headers. Use as an easier-to-read alternative to a bulleted list."/>
  <dgm:catLst>
    <dgm:cat type="list" pri="100"/>
    <dgm:cat type="timeline" pri="500"/>
    <dgm:cat type="process" pri="6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vertAlign" val="t"/>
          <dgm:param type="horzAlign" val="l"/>
        </dgm:alg>
      </dgm:if>
      <dgm:else name="Name3">
        <dgm:alg type="lin">
          <dgm:param type="vertAlign" val="t"/>
          <dgm:param type="horzAlign" val="r"/>
        </dgm:alg>
      </dgm:else>
    </dgm:choose>
    <dgm:presOf/>
    <dgm:constrLst>
      <dgm:constr type="primFontSz" for="des" forName="pictRect" op="equ" val="18"/>
      <dgm:constr type="primFontSz" for="des" forName="textRect" refType="primFontSz" refFor="des" refForName="pictRect" op="equ" fact="0.77"/>
      <dgm:constr type="w" for="ch" forName="compNode" refType="w"/>
      <dgm:constr type="h" for="ch" forName="compNode" refType="h"/>
      <dgm:constr type="h" for="des" forName="pictRect" op="equ"/>
      <dgm:constr type="h" for="des" forName="pictRect" refType="primFontSz" refFor="des" refForName="pictRect" fact="3"/>
      <dgm:constr type="w" for="ch" ptType="sibTrans" refType="w" refFor="ch" refForName="compNode" op="equ" fact="0.1"/>
      <dgm:constr type="sp" refType="w" refFor="ch" refForName="compNode" op="equ" fact="0.1"/>
    </dgm:constrLst>
    <dgm:ruleLst/>
    <dgm:forEach name="Name4" axis="ch" ptType="node" cnt="20">
      <dgm:layoutNode name="compNode">
        <dgm:alg type="composite"/>
        <dgm:shape xmlns:r="http://schemas.openxmlformats.org/officeDocument/2006/relationships" r:blip="">
          <dgm:adjLst/>
        </dgm:shape>
        <dgm:presOf axis="self"/>
        <dgm:constrLst>
          <dgm:constr type="h" for="ch" forName="pictRect" refType="h" fact="0.1"/>
          <dgm:constr type="l" for="ch" forName="pictRect"/>
          <dgm:constr type="t" for="ch" forName="pictRect"/>
          <dgm:constr type="l" for="ch" forName="textRect"/>
          <dgm:constr type="t" for="ch" forName="textRect" refType="b" refFor="ch" refForName="pictRect"/>
        </dgm:constrLst>
        <dgm:ruleLst/>
        <dgm:layoutNode name="pictRect" styleLbl="revTx">
          <dgm:varLst>
            <dgm:chMax val="0"/>
            <dgm:bulletEnabled/>
          </dgm:varLst>
          <dgm:alg type="tx">
            <dgm:param type="parTxLTRAlign" val="l"/>
            <dgm:param type="parTxRTLAlign" val="r"/>
            <dgm:param type="txAnchorVert" val="t"/>
          </dgm:alg>
          <dgm:shape xmlns:r="http://schemas.openxmlformats.org/officeDocument/2006/relationships" type="rect" r:blip="">
            <dgm:adjLst/>
          </dgm:shape>
          <dgm:presOf axis="self"/>
          <dgm:choose name="choosePictRectConstraints">
            <dgm:if name="ifPictRectConstraints" func="var" arg="dir" op="equ" val="norm">
              <dgm:constrLst>
                <dgm:constr type="h" refType="w" op="lte" fact="0.4"/>
                <dgm:constr type="lMarg" val="10.8"/>
                <dgm:constr type="rMarg" refType="primFontSz" fact="0.1"/>
                <dgm:constr type="tMarg" refType="primFontSz" fact="0.1"/>
                <dgm:constr type="bMarg" refType="primFontSz" fact="0.1"/>
              </dgm:constrLst>
            </dgm:if>
            <dgm:else name="elsePictRectConstraints">
              <dgm:constrLst>
                <dgm:constr type="lMarg" refType="primFontSz" fact="0.1"/>
                <dgm:constr type="rMarg" val="10.8"/>
                <dgm:constr type="tMarg" refType="primFontSz" fact="0.1"/>
                <dgm:constr type="bMarg" refType="primFontSz" fact="0.1"/>
              </dgm:constrLst>
            </dgm:else>
          </dgm:choose>
          <dgm:ruleLst>
            <dgm:rule type="h" val="INF" fact="NaN" max="NaN"/>
            <dgm:rule type="primFontSz" val="5" fact="NaN" max="NaN"/>
          </dgm:ruleLst>
        </dgm:layoutNode>
        <dgm:layoutNode name="textRect" styleLbl="revTx">
          <dgm:varLst>
            <dgm:bulletEnabled/>
          </dgm:varLst>
          <dgm:alg type="tx">
            <dgm:param type="parTxLTRAlign" val="l"/>
            <dgm:param type="parTxRTLAlign" val="r"/>
            <dgm:param type="txAnchorVert" val="t"/>
          </dgm:alg>
          <dgm:shape xmlns:r="http://schemas.openxmlformats.org/officeDocument/2006/relationships" type="rect" r:blip="">
            <dgm:adjLst/>
          </dgm:shape>
          <dgm:presOf axis="des" ptType="node"/>
          <dgm:choose name="chooseTextRectConstraints">
            <dgm:if name="ifTextRectConstraints" func="var" arg="dir" op="equ" val="norm">
              <dgm:constrLst>
                <dgm:constr type="lMarg" val="10.8"/>
                <dgm:constr type="rMarg" refType="primFontSz" fact="0.1"/>
                <dgm:constr type="tMarg" refType="primFontSz" fact="0.1"/>
                <dgm:constr type="bMarg" refType="primFontSz" fact="0.1"/>
              </dgm:constrLst>
            </dgm:if>
            <dgm:else name="elseTextRectConstraints">
              <dgm:constrLst>
                <dgm:constr type="lMarg" refType="primFontSz" fact="0.1"/>
                <dgm:constr type="rMarg" val="10.8"/>
                <dgm:constr type="tMarg" refType="primFontSz" fact="0.1"/>
                <dgm:constr type="bMarg" refType="primFontSz" fact="0.1"/>
              </dgm:constrLst>
            </dgm:else>
          </dgm:choose>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B026A2-D4F1-4170-80E6-1FDE4CF0D51E}" type="datetimeFigureOut">
              <a:rPr lang="en-IN" smtClean="0"/>
              <a:t>12-09-2024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A3B751-B5C9-4E92-B546-05DC7CE71796}" type="slidenum">
              <a:rPr lang="en-IN" smtClean="0"/>
              <a:t>‹#›</a:t>
            </a:fld>
            <a:endParaRPr lang="en-IN"/>
          </a:p>
        </p:txBody>
      </p:sp>
    </p:spTree>
    <p:extLst>
      <p:ext uri="{BB962C8B-B14F-4D97-AF65-F5344CB8AC3E}">
        <p14:creationId xmlns:p14="http://schemas.microsoft.com/office/powerpoint/2010/main" val="300831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Prompt</a:t>
            </a:r>
          </a:p>
          <a:p>
            <a:r>
              <a:rPr lang="en-IN" b="0" i="0" dirty="0">
                <a:solidFill>
                  <a:srgbClr val="111111"/>
                </a:solidFill>
                <a:effectLst/>
                <a:latin typeface="-apple-system"/>
              </a:rPr>
              <a:t>Create a presentation on ‘Employee Engagement Strategies for Remote Teams.’ The presentation should cover the importance of employee engagement, key strategies to enhance engagement in remote settings, tools and technologies that can be used, and case studies of successful implementations. Include sections for introduction, strategies, tools, case studies, and conclusion</a:t>
            </a:r>
            <a:endParaRPr lang="en-IN" dirty="0"/>
          </a:p>
          <a:p>
            <a:endParaRPr lang="en-IN" dirty="0"/>
          </a:p>
          <a:p>
            <a:r>
              <a:rPr lang="en-IN" dirty="0"/>
              <a:t>As remote work becomes more commonplace, employee engagement has become a top priority for organizations. In this presentation, we will explore the tools and technologies, key strategies, and case studies that can help enhance employee engagement in remote teams.</a:t>
            </a:r>
          </a:p>
        </p:txBody>
      </p:sp>
      <p:sp>
        <p:nvSpPr>
          <p:cNvPr id="4" name="Slide Number Placeholder 3"/>
          <p:cNvSpPr>
            <a:spLocks noGrp="1"/>
          </p:cNvSpPr>
          <p:nvPr>
            <p:ph type="sldNum" sz="quarter" idx="5"/>
          </p:nvPr>
        </p:nvSpPr>
        <p:spPr/>
        <p:txBody>
          <a:bodyPr/>
          <a:lstStyle/>
          <a:p>
            <a:fld id="{BAA31B4E-C8D0-42FB-A9A8-4FDEB36E3322}" type="slidenum">
              <a:rPr lang="en-IN" smtClean="0"/>
              <a:t>1</a:t>
            </a:fld>
            <a:endParaRPr lang="en-IN"/>
          </a:p>
        </p:txBody>
      </p:sp>
    </p:spTree>
    <p:extLst>
      <p:ext uri="{BB962C8B-B14F-4D97-AF65-F5344CB8AC3E}">
        <p14:creationId xmlns:p14="http://schemas.microsoft.com/office/powerpoint/2010/main" val="3360844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Employee recognition and feedback systems, such as Bonfyre and Kazoo, can help remote teams feel appreciated and engaged. They offer features such as peer-to-peer recognition, feedback surveys, and performance metrics that can enhance engagement and motivation.</a:t>
            </a:r>
          </a:p>
        </p:txBody>
      </p:sp>
      <p:sp>
        <p:nvSpPr>
          <p:cNvPr id="4" name="Slide Number Placeholder 3"/>
          <p:cNvSpPr>
            <a:spLocks noGrp="1"/>
          </p:cNvSpPr>
          <p:nvPr>
            <p:ph type="sldNum" sz="quarter" idx="5"/>
          </p:nvPr>
        </p:nvSpPr>
        <p:spPr/>
        <p:txBody>
          <a:bodyPr/>
          <a:lstStyle/>
          <a:p>
            <a:fld id="{BAA31B4E-C8D0-42FB-A9A8-4FDEB36E3322}" type="slidenum">
              <a:rPr lang="en-IN" smtClean="0"/>
              <a:t>10</a:t>
            </a:fld>
            <a:endParaRPr lang="en-IN"/>
          </a:p>
        </p:txBody>
      </p:sp>
    </p:spTree>
    <p:extLst>
      <p:ext uri="{BB962C8B-B14F-4D97-AF65-F5344CB8AC3E}">
        <p14:creationId xmlns:p14="http://schemas.microsoft.com/office/powerpoint/2010/main" val="23229225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In addition to tools and technologies, there are several key strategies that can enhance engagement in remote teams. These include fostering communication and collaboration, recognizing and rewarding contributions, and providing opportunities for growth and development.</a:t>
            </a:r>
          </a:p>
        </p:txBody>
      </p:sp>
      <p:sp>
        <p:nvSpPr>
          <p:cNvPr id="4" name="Slide Number Placeholder 3"/>
          <p:cNvSpPr>
            <a:spLocks noGrp="1"/>
          </p:cNvSpPr>
          <p:nvPr>
            <p:ph type="sldNum" sz="quarter" idx="5"/>
          </p:nvPr>
        </p:nvSpPr>
        <p:spPr/>
        <p:txBody>
          <a:bodyPr/>
          <a:lstStyle/>
          <a:p>
            <a:fld id="{BAA31B4E-C8D0-42FB-A9A8-4FDEB36E3322}" type="slidenum">
              <a:rPr lang="en-IN" smtClean="0"/>
              <a:t>11</a:t>
            </a:fld>
            <a:endParaRPr lang="en-IN"/>
          </a:p>
        </p:txBody>
      </p:sp>
    </p:spTree>
    <p:extLst>
      <p:ext uri="{BB962C8B-B14F-4D97-AF65-F5344CB8AC3E}">
        <p14:creationId xmlns:p14="http://schemas.microsoft.com/office/powerpoint/2010/main" val="9935244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Effective communication and collaboration are crucial for maintaining engagement in remote teams. Organizations can foster communication and collaboration by setting clear expectations, providing feedback, and encouraging social interaction. This can help remote teams feel connected to their work and colleagues.</a:t>
            </a:r>
          </a:p>
        </p:txBody>
      </p:sp>
      <p:sp>
        <p:nvSpPr>
          <p:cNvPr id="4" name="Slide Number Placeholder 3"/>
          <p:cNvSpPr>
            <a:spLocks noGrp="1"/>
          </p:cNvSpPr>
          <p:nvPr>
            <p:ph type="sldNum" sz="quarter" idx="5"/>
          </p:nvPr>
        </p:nvSpPr>
        <p:spPr/>
        <p:txBody>
          <a:bodyPr/>
          <a:lstStyle/>
          <a:p>
            <a:fld id="{BAA31B4E-C8D0-42FB-A9A8-4FDEB36E3322}" type="slidenum">
              <a:rPr lang="en-IN" smtClean="0"/>
              <a:t>12</a:t>
            </a:fld>
            <a:endParaRPr lang="en-IN"/>
          </a:p>
        </p:txBody>
      </p:sp>
    </p:spTree>
    <p:extLst>
      <p:ext uri="{BB962C8B-B14F-4D97-AF65-F5344CB8AC3E}">
        <p14:creationId xmlns:p14="http://schemas.microsoft.com/office/powerpoint/2010/main" val="42846417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Employee recognition and rewards can help remote teams feel appreciated and valued. Organizations can recognize and reward contributions by offering incentives, providing feedback, and acknowledging achievements. This can help remote teams feel motivated and engaged.</a:t>
            </a:r>
          </a:p>
        </p:txBody>
      </p:sp>
      <p:sp>
        <p:nvSpPr>
          <p:cNvPr id="4" name="Slide Number Placeholder 3"/>
          <p:cNvSpPr>
            <a:spLocks noGrp="1"/>
          </p:cNvSpPr>
          <p:nvPr>
            <p:ph type="sldNum" sz="quarter" idx="5"/>
          </p:nvPr>
        </p:nvSpPr>
        <p:spPr/>
        <p:txBody>
          <a:bodyPr/>
          <a:lstStyle/>
          <a:p>
            <a:fld id="{BAA31B4E-C8D0-42FB-A9A8-4FDEB36E3322}" type="slidenum">
              <a:rPr lang="en-IN" smtClean="0"/>
              <a:t>13</a:t>
            </a:fld>
            <a:endParaRPr lang="en-IN"/>
          </a:p>
        </p:txBody>
      </p:sp>
    </p:spTree>
    <p:extLst>
      <p:ext uri="{BB962C8B-B14F-4D97-AF65-F5344CB8AC3E}">
        <p14:creationId xmlns:p14="http://schemas.microsoft.com/office/powerpoint/2010/main" val="1824526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Providing opportunities for growth and development can help remote employees feel valued and engaged. Organizations can offer training, mentorship, and career advancement opportunities to help remote employees develop new skills and career paths. This can help remote teams feel invested in their work and organization.</a:t>
            </a:r>
          </a:p>
        </p:txBody>
      </p:sp>
      <p:sp>
        <p:nvSpPr>
          <p:cNvPr id="4" name="Slide Number Placeholder 3"/>
          <p:cNvSpPr>
            <a:spLocks noGrp="1"/>
          </p:cNvSpPr>
          <p:nvPr>
            <p:ph type="sldNum" sz="quarter" idx="5"/>
          </p:nvPr>
        </p:nvSpPr>
        <p:spPr/>
        <p:txBody>
          <a:bodyPr/>
          <a:lstStyle/>
          <a:p>
            <a:fld id="{BAA31B4E-C8D0-42FB-A9A8-4FDEB36E3322}" type="slidenum">
              <a:rPr lang="en-IN" smtClean="0"/>
              <a:t>14</a:t>
            </a:fld>
            <a:endParaRPr lang="en-IN"/>
          </a:p>
        </p:txBody>
      </p:sp>
    </p:spTree>
    <p:extLst>
      <p:ext uri="{BB962C8B-B14F-4D97-AF65-F5344CB8AC3E}">
        <p14:creationId xmlns:p14="http://schemas.microsoft.com/office/powerpoint/2010/main" val="4227679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Several organizations have successfully implemented engagement strategies in their remote teams. In this section, we will showcase case studies across industries that highlight innovative approaches and best practices.</a:t>
            </a:r>
          </a:p>
        </p:txBody>
      </p:sp>
      <p:sp>
        <p:nvSpPr>
          <p:cNvPr id="4" name="Slide Number Placeholder 3"/>
          <p:cNvSpPr>
            <a:spLocks noGrp="1"/>
          </p:cNvSpPr>
          <p:nvPr>
            <p:ph type="sldNum" sz="quarter" idx="5"/>
          </p:nvPr>
        </p:nvSpPr>
        <p:spPr/>
        <p:txBody>
          <a:bodyPr/>
          <a:lstStyle/>
          <a:p>
            <a:fld id="{BAA31B4E-C8D0-42FB-A9A8-4FDEB36E3322}" type="slidenum">
              <a:rPr lang="en-IN" smtClean="0"/>
              <a:t>15</a:t>
            </a:fld>
            <a:endParaRPr lang="en-IN"/>
          </a:p>
        </p:txBody>
      </p:sp>
    </p:spTree>
    <p:extLst>
      <p:ext uri="{BB962C8B-B14F-4D97-AF65-F5344CB8AC3E}">
        <p14:creationId xmlns:p14="http://schemas.microsoft.com/office/powerpoint/2010/main" val="18777977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Company A implemented a remote engagement strategy that included regular check-ins, virtual team building activities, and an employee recognition program. The strategy resulted in increased productivity and employee satisfaction.</a:t>
            </a:r>
          </a:p>
        </p:txBody>
      </p:sp>
      <p:sp>
        <p:nvSpPr>
          <p:cNvPr id="4" name="Slide Number Placeholder 3"/>
          <p:cNvSpPr>
            <a:spLocks noGrp="1"/>
          </p:cNvSpPr>
          <p:nvPr>
            <p:ph type="sldNum" sz="quarter" idx="5"/>
          </p:nvPr>
        </p:nvSpPr>
        <p:spPr/>
        <p:txBody>
          <a:bodyPr/>
          <a:lstStyle/>
          <a:p>
            <a:fld id="{BAA31B4E-C8D0-42FB-A9A8-4FDEB36E3322}" type="slidenum">
              <a:rPr lang="en-IN" smtClean="0"/>
              <a:t>16</a:t>
            </a:fld>
            <a:endParaRPr lang="en-IN"/>
          </a:p>
        </p:txBody>
      </p:sp>
    </p:spTree>
    <p:extLst>
      <p:ext uri="{BB962C8B-B14F-4D97-AF65-F5344CB8AC3E}">
        <p14:creationId xmlns:p14="http://schemas.microsoft.com/office/powerpoint/2010/main" val="21334586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Company B implemented innovative approaches to remote engagement, such as a virtual coffee chat program, a virtual book club, and a virtual yoga class. The approaches resulted in increased collaboration and a sense of community among remote employees.</a:t>
            </a:r>
          </a:p>
        </p:txBody>
      </p:sp>
      <p:sp>
        <p:nvSpPr>
          <p:cNvPr id="4" name="Slide Number Placeholder 3"/>
          <p:cNvSpPr>
            <a:spLocks noGrp="1"/>
          </p:cNvSpPr>
          <p:nvPr>
            <p:ph type="sldNum" sz="quarter" idx="5"/>
          </p:nvPr>
        </p:nvSpPr>
        <p:spPr/>
        <p:txBody>
          <a:bodyPr/>
          <a:lstStyle/>
          <a:p>
            <a:fld id="{BAA31B4E-C8D0-42FB-A9A8-4FDEB36E3322}" type="slidenum">
              <a:rPr lang="en-IN" smtClean="0"/>
              <a:t>17</a:t>
            </a:fld>
            <a:endParaRPr lang="en-IN"/>
          </a:p>
        </p:txBody>
      </p:sp>
    </p:spTree>
    <p:extLst>
      <p:ext uri="{BB962C8B-B14F-4D97-AF65-F5344CB8AC3E}">
        <p14:creationId xmlns:p14="http://schemas.microsoft.com/office/powerpoint/2010/main" val="858113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Company C leveraged technology to enhance engagement in their remote teams. They used project management software, communication platforms, and employee recognition systems to facilitate remote collaboration and recognition. The approach resulted in improved employee engagement and productivity.</a:t>
            </a:r>
          </a:p>
        </p:txBody>
      </p:sp>
      <p:sp>
        <p:nvSpPr>
          <p:cNvPr id="4" name="Slide Number Placeholder 3"/>
          <p:cNvSpPr>
            <a:spLocks noGrp="1"/>
          </p:cNvSpPr>
          <p:nvPr>
            <p:ph type="sldNum" sz="quarter" idx="5"/>
          </p:nvPr>
        </p:nvSpPr>
        <p:spPr/>
        <p:txBody>
          <a:bodyPr/>
          <a:lstStyle/>
          <a:p>
            <a:fld id="{BAA31B4E-C8D0-42FB-A9A8-4FDEB36E3322}" type="slidenum">
              <a:rPr lang="en-IN" smtClean="0"/>
              <a:t>18</a:t>
            </a:fld>
            <a:endParaRPr lang="en-IN"/>
          </a:p>
        </p:txBody>
      </p:sp>
    </p:spTree>
    <p:extLst>
      <p:ext uri="{BB962C8B-B14F-4D97-AF65-F5344CB8AC3E}">
        <p14:creationId xmlns:p14="http://schemas.microsoft.com/office/powerpoint/2010/main" val="42253801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In addition to the case studies we have already discussed, there are several other examples of successful engagement strategies across industries. In this section, we will showcase case studies from the healthcare, technology, and education sectors.</a:t>
            </a:r>
          </a:p>
        </p:txBody>
      </p:sp>
      <p:sp>
        <p:nvSpPr>
          <p:cNvPr id="4" name="Slide Number Placeholder 3"/>
          <p:cNvSpPr>
            <a:spLocks noGrp="1"/>
          </p:cNvSpPr>
          <p:nvPr>
            <p:ph type="sldNum" sz="quarter" idx="5"/>
          </p:nvPr>
        </p:nvSpPr>
        <p:spPr/>
        <p:txBody>
          <a:bodyPr/>
          <a:lstStyle/>
          <a:p>
            <a:fld id="{BAA31B4E-C8D0-42FB-A9A8-4FDEB36E3322}" type="slidenum">
              <a:rPr lang="en-IN" smtClean="0"/>
              <a:t>19</a:t>
            </a:fld>
            <a:endParaRPr lang="en-IN"/>
          </a:p>
        </p:txBody>
      </p:sp>
    </p:spTree>
    <p:extLst>
      <p:ext uri="{BB962C8B-B14F-4D97-AF65-F5344CB8AC3E}">
        <p14:creationId xmlns:p14="http://schemas.microsoft.com/office/powerpoint/2010/main" val="3421723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We will start by introducing the concept of employee engagement and highlighting its significance in remote settings. Then, we will explore the tools and technologies that can facilitate remote engagement. Next, we will delve into the key strategies that can enhance engagement in remote teams. We will then showcase case studies of successful implementations across industries. Finally, we will conclude with future directions and recommendations for enhancing engagement in remote teams.</a:t>
            </a:r>
          </a:p>
        </p:txBody>
      </p:sp>
      <p:sp>
        <p:nvSpPr>
          <p:cNvPr id="4" name="Slide Number Placeholder 3"/>
          <p:cNvSpPr>
            <a:spLocks noGrp="1"/>
          </p:cNvSpPr>
          <p:nvPr>
            <p:ph type="sldNum" sz="quarter" idx="5"/>
          </p:nvPr>
        </p:nvSpPr>
        <p:spPr/>
        <p:txBody>
          <a:bodyPr/>
          <a:lstStyle/>
          <a:p>
            <a:fld id="{BAA31B4E-C8D0-42FB-A9A8-4FDEB36E3322}" type="slidenum">
              <a:rPr lang="en-IN" smtClean="0"/>
              <a:t>2</a:t>
            </a:fld>
            <a:endParaRPr lang="en-IN"/>
          </a:p>
        </p:txBody>
      </p:sp>
    </p:spTree>
    <p:extLst>
      <p:ext uri="{BB962C8B-B14F-4D97-AF65-F5344CB8AC3E}">
        <p14:creationId xmlns:p14="http://schemas.microsoft.com/office/powerpoint/2010/main" val="42834366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The healthcare industry has implemented several remote engagement strategies, such as virtual training programs, virtual team building activities, and telehealth services. These strategies have improved employee engagement and patient outcomes.</a:t>
            </a:r>
          </a:p>
        </p:txBody>
      </p:sp>
      <p:sp>
        <p:nvSpPr>
          <p:cNvPr id="4" name="Slide Number Placeholder 3"/>
          <p:cNvSpPr>
            <a:spLocks noGrp="1"/>
          </p:cNvSpPr>
          <p:nvPr>
            <p:ph type="sldNum" sz="quarter" idx="5"/>
          </p:nvPr>
        </p:nvSpPr>
        <p:spPr/>
        <p:txBody>
          <a:bodyPr/>
          <a:lstStyle/>
          <a:p>
            <a:fld id="{BAA31B4E-C8D0-42FB-A9A8-4FDEB36E3322}" type="slidenum">
              <a:rPr lang="en-IN" smtClean="0"/>
              <a:t>20</a:t>
            </a:fld>
            <a:endParaRPr lang="en-IN"/>
          </a:p>
        </p:txBody>
      </p:sp>
    </p:spTree>
    <p:extLst>
      <p:ext uri="{BB962C8B-B14F-4D97-AF65-F5344CB8AC3E}">
        <p14:creationId xmlns:p14="http://schemas.microsoft.com/office/powerpoint/2010/main" val="40151854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The technology sector has implemented innovative approaches to remote engagement, such as virtual hackathons, virtual happy hours, and virtual team building games. These approaches have improved collaboration and creativity among remote teams.</a:t>
            </a:r>
          </a:p>
        </p:txBody>
      </p:sp>
      <p:sp>
        <p:nvSpPr>
          <p:cNvPr id="4" name="Slide Number Placeholder 3"/>
          <p:cNvSpPr>
            <a:spLocks noGrp="1"/>
          </p:cNvSpPr>
          <p:nvPr>
            <p:ph type="sldNum" sz="quarter" idx="5"/>
          </p:nvPr>
        </p:nvSpPr>
        <p:spPr/>
        <p:txBody>
          <a:bodyPr/>
          <a:lstStyle/>
          <a:p>
            <a:fld id="{BAA31B4E-C8D0-42FB-A9A8-4FDEB36E3322}" type="slidenum">
              <a:rPr lang="en-IN" smtClean="0"/>
              <a:t>21</a:t>
            </a:fld>
            <a:endParaRPr lang="en-IN"/>
          </a:p>
        </p:txBody>
      </p:sp>
    </p:spTree>
    <p:extLst>
      <p:ext uri="{BB962C8B-B14F-4D97-AF65-F5344CB8AC3E}">
        <p14:creationId xmlns:p14="http://schemas.microsoft.com/office/powerpoint/2010/main" val="6356133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The education sector has leveraged remote engagement tools, such as virtual classrooms, online training programs, and peer-to-peer mentoring, to enhance engagement in remote settings. These tools have helped students and teachers feel connected and engaged in their learning.</a:t>
            </a:r>
          </a:p>
        </p:txBody>
      </p:sp>
      <p:sp>
        <p:nvSpPr>
          <p:cNvPr id="4" name="Slide Number Placeholder 3"/>
          <p:cNvSpPr>
            <a:spLocks noGrp="1"/>
          </p:cNvSpPr>
          <p:nvPr>
            <p:ph type="sldNum" sz="quarter" idx="5"/>
          </p:nvPr>
        </p:nvSpPr>
        <p:spPr/>
        <p:txBody>
          <a:bodyPr/>
          <a:lstStyle/>
          <a:p>
            <a:fld id="{BAA31B4E-C8D0-42FB-A9A8-4FDEB36E3322}" type="slidenum">
              <a:rPr lang="en-IN" smtClean="0"/>
              <a:t>22</a:t>
            </a:fld>
            <a:endParaRPr lang="en-IN"/>
          </a:p>
        </p:txBody>
      </p:sp>
    </p:spTree>
    <p:extLst>
      <p:ext uri="{BB962C8B-B14F-4D97-AF65-F5344CB8AC3E}">
        <p14:creationId xmlns:p14="http://schemas.microsoft.com/office/powerpoint/2010/main" val="36494346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Remote work is here to stay, and employee engagement is more important than ever. In this presentation, we have explored the tools and technologies, key strategies, and case studies that can enhance engagement in remote teams. As we look to the future, it is clear that engagement will continue to be a top priority for organizations as they navigate remote work and hybrid work environments.</a:t>
            </a:r>
          </a:p>
        </p:txBody>
      </p:sp>
      <p:sp>
        <p:nvSpPr>
          <p:cNvPr id="4" name="Slide Number Placeholder 3"/>
          <p:cNvSpPr>
            <a:spLocks noGrp="1"/>
          </p:cNvSpPr>
          <p:nvPr>
            <p:ph type="sldNum" sz="quarter" idx="5"/>
          </p:nvPr>
        </p:nvSpPr>
        <p:spPr/>
        <p:txBody>
          <a:bodyPr/>
          <a:lstStyle/>
          <a:p>
            <a:fld id="{BAA31B4E-C8D0-42FB-A9A8-4FDEB36E3322}" type="slidenum">
              <a:rPr lang="en-IN" smtClean="0"/>
              <a:t>23</a:t>
            </a:fld>
            <a:endParaRPr lang="en-IN"/>
          </a:p>
        </p:txBody>
      </p:sp>
    </p:spTree>
    <p:extLst>
      <p:ext uri="{BB962C8B-B14F-4D97-AF65-F5344CB8AC3E}">
        <p14:creationId xmlns:p14="http://schemas.microsoft.com/office/powerpoint/2010/main" val="1439411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Employee engagement refers to the emotional connection that employees have with their work, colleagues, and organization. Maintaining engagement is a challenge in remote teams as employees may feel isolated and disconnected. However, high employee engagement has been shown to improve productivity, retention, and overall organizational performance.</a:t>
            </a:r>
          </a:p>
        </p:txBody>
      </p:sp>
      <p:sp>
        <p:nvSpPr>
          <p:cNvPr id="4" name="Slide Number Placeholder 3"/>
          <p:cNvSpPr>
            <a:spLocks noGrp="1"/>
          </p:cNvSpPr>
          <p:nvPr>
            <p:ph type="sldNum" sz="quarter" idx="5"/>
          </p:nvPr>
        </p:nvSpPr>
        <p:spPr/>
        <p:txBody>
          <a:bodyPr/>
          <a:lstStyle/>
          <a:p>
            <a:fld id="{BAA31B4E-C8D0-42FB-A9A8-4FDEB36E3322}" type="slidenum">
              <a:rPr lang="en-IN" smtClean="0"/>
              <a:t>3</a:t>
            </a:fld>
            <a:endParaRPr lang="en-IN"/>
          </a:p>
        </p:txBody>
      </p:sp>
    </p:spTree>
    <p:extLst>
      <p:ext uri="{BB962C8B-B14F-4D97-AF65-F5344CB8AC3E}">
        <p14:creationId xmlns:p14="http://schemas.microsoft.com/office/powerpoint/2010/main" val="635171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Employee engagement is the emotional commitment that employees have to their work, organization, and colleagues. It is a crucial factor in driving productivity, innovation, and organizational success. In remote settings, maintaining engagement is particularly important as employees may feel isolated and disconnected from the organization.</a:t>
            </a:r>
          </a:p>
        </p:txBody>
      </p:sp>
      <p:sp>
        <p:nvSpPr>
          <p:cNvPr id="4" name="Slide Number Placeholder 3"/>
          <p:cNvSpPr>
            <a:spLocks noGrp="1"/>
          </p:cNvSpPr>
          <p:nvPr>
            <p:ph type="sldNum" sz="quarter" idx="5"/>
          </p:nvPr>
        </p:nvSpPr>
        <p:spPr/>
        <p:txBody>
          <a:bodyPr/>
          <a:lstStyle/>
          <a:p>
            <a:fld id="{BAA31B4E-C8D0-42FB-A9A8-4FDEB36E3322}" type="slidenum">
              <a:rPr lang="en-IN" smtClean="0"/>
              <a:t>4</a:t>
            </a:fld>
            <a:endParaRPr lang="en-IN"/>
          </a:p>
        </p:txBody>
      </p:sp>
    </p:spTree>
    <p:extLst>
      <p:ext uri="{BB962C8B-B14F-4D97-AF65-F5344CB8AC3E}">
        <p14:creationId xmlns:p14="http://schemas.microsoft.com/office/powerpoint/2010/main" val="3679799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Remote teams face several challenges that can negatively impact employee engagement. These include communication barriers, lack of social interaction, and difficulty in accessing resources. As a result, organizations need to adopt specific strategies to enhance engagement in remote settings.</a:t>
            </a:r>
          </a:p>
        </p:txBody>
      </p:sp>
      <p:sp>
        <p:nvSpPr>
          <p:cNvPr id="4" name="Slide Number Placeholder 3"/>
          <p:cNvSpPr>
            <a:spLocks noGrp="1"/>
          </p:cNvSpPr>
          <p:nvPr>
            <p:ph type="sldNum" sz="quarter" idx="5"/>
          </p:nvPr>
        </p:nvSpPr>
        <p:spPr/>
        <p:txBody>
          <a:bodyPr/>
          <a:lstStyle/>
          <a:p>
            <a:fld id="{BAA31B4E-C8D0-42FB-A9A8-4FDEB36E3322}" type="slidenum">
              <a:rPr lang="en-IN" smtClean="0"/>
              <a:t>5</a:t>
            </a:fld>
            <a:endParaRPr lang="en-IN"/>
          </a:p>
        </p:txBody>
      </p:sp>
    </p:spTree>
    <p:extLst>
      <p:ext uri="{BB962C8B-B14F-4D97-AF65-F5344CB8AC3E}">
        <p14:creationId xmlns:p14="http://schemas.microsoft.com/office/powerpoint/2010/main" val="483490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High employee engagement has been shown to improve productivity, innovation, retention, and overall organizational performance. It also results in higher job satisfaction, better work-life balance, and improved mental health. In remote teams, engagement is particularly important as it can help employees feel connected to their work and organization.</a:t>
            </a:r>
          </a:p>
        </p:txBody>
      </p:sp>
      <p:sp>
        <p:nvSpPr>
          <p:cNvPr id="4" name="Slide Number Placeholder 3"/>
          <p:cNvSpPr>
            <a:spLocks noGrp="1"/>
          </p:cNvSpPr>
          <p:nvPr>
            <p:ph type="sldNum" sz="quarter" idx="5"/>
          </p:nvPr>
        </p:nvSpPr>
        <p:spPr/>
        <p:txBody>
          <a:bodyPr/>
          <a:lstStyle/>
          <a:p>
            <a:fld id="{BAA31B4E-C8D0-42FB-A9A8-4FDEB36E3322}" type="slidenum">
              <a:rPr lang="en-IN" smtClean="0"/>
              <a:t>6</a:t>
            </a:fld>
            <a:endParaRPr lang="en-IN"/>
          </a:p>
        </p:txBody>
      </p:sp>
    </p:spTree>
    <p:extLst>
      <p:ext uri="{BB962C8B-B14F-4D97-AF65-F5344CB8AC3E}">
        <p14:creationId xmlns:p14="http://schemas.microsoft.com/office/powerpoint/2010/main" val="3156311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Effective communication and collaboration are essential for maintaining engagement in remote teams. Several tools and technologies can facilitate remote engagement, including communication platforms, project management and collaboration tools, and employee recognition and feedback systems.</a:t>
            </a:r>
          </a:p>
        </p:txBody>
      </p:sp>
      <p:sp>
        <p:nvSpPr>
          <p:cNvPr id="4" name="Slide Number Placeholder 3"/>
          <p:cNvSpPr>
            <a:spLocks noGrp="1"/>
          </p:cNvSpPr>
          <p:nvPr>
            <p:ph type="sldNum" sz="quarter" idx="5"/>
          </p:nvPr>
        </p:nvSpPr>
        <p:spPr/>
        <p:txBody>
          <a:bodyPr/>
          <a:lstStyle/>
          <a:p>
            <a:fld id="{BAA31B4E-C8D0-42FB-A9A8-4FDEB36E3322}" type="slidenum">
              <a:rPr lang="en-IN" smtClean="0"/>
              <a:t>7</a:t>
            </a:fld>
            <a:endParaRPr lang="en-IN"/>
          </a:p>
        </p:txBody>
      </p:sp>
    </p:spTree>
    <p:extLst>
      <p:ext uri="{BB962C8B-B14F-4D97-AF65-F5344CB8AC3E}">
        <p14:creationId xmlns:p14="http://schemas.microsoft.com/office/powerpoint/2010/main" val="895926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Communication platforms, such as Zoom and Microsoft Teams, allow remote teams to connect in real-time and collaborate effectively. They offer features such as video conferencing, instant messaging, and file sharing that can enhance engagement and productivity.</a:t>
            </a:r>
          </a:p>
        </p:txBody>
      </p:sp>
      <p:sp>
        <p:nvSpPr>
          <p:cNvPr id="4" name="Slide Number Placeholder 3"/>
          <p:cNvSpPr>
            <a:spLocks noGrp="1"/>
          </p:cNvSpPr>
          <p:nvPr>
            <p:ph type="sldNum" sz="quarter" idx="5"/>
          </p:nvPr>
        </p:nvSpPr>
        <p:spPr/>
        <p:txBody>
          <a:bodyPr/>
          <a:lstStyle/>
          <a:p>
            <a:fld id="{BAA31B4E-C8D0-42FB-A9A8-4FDEB36E3322}" type="slidenum">
              <a:rPr lang="en-IN" smtClean="0"/>
              <a:t>8</a:t>
            </a:fld>
            <a:endParaRPr lang="en-IN"/>
          </a:p>
        </p:txBody>
      </p:sp>
    </p:spTree>
    <p:extLst>
      <p:ext uri="{BB962C8B-B14F-4D97-AF65-F5344CB8AC3E}">
        <p14:creationId xmlns:p14="http://schemas.microsoft.com/office/powerpoint/2010/main" val="4001243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Project management and collaboration tools, such as Trello and Asana, enable remote teams to work together effectively and track progress. They offer features such as task assignment, deadline tracking, and progress updates that can enhance engagement and productivity.</a:t>
            </a:r>
          </a:p>
        </p:txBody>
      </p:sp>
      <p:sp>
        <p:nvSpPr>
          <p:cNvPr id="4" name="Slide Number Placeholder 3"/>
          <p:cNvSpPr>
            <a:spLocks noGrp="1"/>
          </p:cNvSpPr>
          <p:nvPr>
            <p:ph type="sldNum" sz="quarter" idx="5"/>
          </p:nvPr>
        </p:nvSpPr>
        <p:spPr/>
        <p:txBody>
          <a:bodyPr/>
          <a:lstStyle/>
          <a:p>
            <a:fld id="{BAA31B4E-C8D0-42FB-A9A8-4FDEB36E3322}" type="slidenum">
              <a:rPr lang="en-IN" smtClean="0"/>
              <a:t>9</a:t>
            </a:fld>
            <a:endParaRPr lang="en-IN"/>
          </a:p>
        </p:txBody>
      </p:sp>
    </p:spTree>
    <p:extLst>
      <p:ext uri="{BB962C8B-B14F-4D97-AF65-F5344CB8AC3E}">
        <p14:creationId xmlns:p14="http://schemas.microsoft.com/office/powerpoint/2010/main" val="1577836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704088" y="889820"/>
            <a:ext cx="9989574" cy="359860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704088"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D1D1EADE-8E88-4C7C-8AC5-FB148DE4940E}" type="datetime1">
              <a:rPr lang="en-US" smtClean="0"/>
              <a:t>9/12/2024</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641339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EC3C8B9C-477D-492A-96AD-1FC2CC997A73}" type="datetime1">
              <a:rPr lang="en-US" smtClean="0"/>
              <a:t>9/12/2024</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3241465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768927" y="997973"/>
            <a:ext cx="8473395"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42D3AED5-E26D-4E29-B1B3-7847B6779594}" type="datetime1">
              <a:rPr lang="en-US" smtClean="0"/>
              <a:t>9/12/2024</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3140172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157B6794-849E-4626-908B-D15793550EFB}" type="datetime1">
              <a:rPr lang="en-US" smtClean="0"/>
              <a:t>9/12/2024</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835755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63DB64E7-5594-42A3-ADBF-E95A7ACEAD64}" type="datetime1">
              <a:rPr lang="en-US" smtClean="0"/>
              <a:t>9/12/2024</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394369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14400"/>
            <a:ext cx="10691265" cy="1307592"/>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04088"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81344"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18462B0B-D248-4FFB-8695-AD7FA4B1284A}" type="datetime1">
              <a:rPr lang="en-US" smtClean="0"/>
              <a:t>9/12/2024</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3384524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704087" y="929147"/>
            <a:ext cx="10689336" cy="798451"/>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04088"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04088"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81344"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81344"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D0378EFB-9159-4510-B73F-4F0409ADE937}" type="datetime1">
              <a:rPr lang="en-US" smtClean="0"/>
              <a:t>9/12/2024</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700404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89BC9412-2452-4BED-A324-9D8C115361AD}" type="datetime1">
              <a:rPr lang="en-US" smtClean="0"/>
              <a:t>9/12/2024</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351093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F5318F62-D251-40E8-A23C-F4CFE9FEAB41}" type="datetime1">
              <a:rPr lang="en-US" smtClean="0"/>
              <a:t>9/12/2024</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464538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704088" y="1069848"/>
            <a:ext cx="4093599" cy="1316736"/>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1069848"/>
            <a:ext cx="6172200" cy="47912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704088" y="2551176"/>
            <a:ext cx="4093599" cy="33192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44F76144-149E-4874-93A5-554A0357CF82}" type="datetime1">
              <a:rPr lang="en-US" smtClean="0"/>
              <a:t>9/12/2024</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3566589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704088" y="1066800"/>
            <a:ext cx="4103431" cy="131752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704088"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50BA65D8-0540-4835-AE5C-25D29DBA01BE}" type="datetime1">
              <a:rPr lang="en-US" smtClean="0"/>
              <a:t>9/12/2024</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3569593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14400"/>
            <a:ext cx="10691265" cy="13075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21992"/>
            <a:ext cx="10691265" cy="37398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49564" cy="365125"/>
          </a:xfrm>
          <a:prstGeom prst="rect">
            <a:avLst/>
          </a:prstGeom>
        </p:spPr>
        <p:txBody>
          <a:bodyPr vert="horz" lIns="91440" tIns="45720" rIns="91440" bIns="45720" rtlCol="0" anchor="ctr"/>
          <a:lstStyle>
            <a:lvl1pPr algn="r">
              <a:defRPr sz="1050">
                <a:solidFill>
                  <a:schemeClr val="tx1"/>
                </a:solidFill>
                <a:latin typeface="+mj-lt"/>
              </a:defRPr>
            </a:lvl1pPr>
          </a:lstStyle>
          <a:p>
            <a:fld id="{E31BA835-12AC-4E8F-955A-EA3F4DE2791F}" type="datetime1">
              <a:rPr lang="en-US" smtClean="0"/>
              <a:t>9/12/2024</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04088"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87E7843D-FF13-4365-9478-9625B70A2705}" type="slidenum">
              <a:rPr lang="en-US" smtClean="0"/>
              <a:t>‹#›</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37221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61E1CD4-3D20-D5F6-0D71-01E42CAC04D3}"/>
              </a:ext>
            </a:extLst>
          </p:cNvPr>
          <p:cNvSpPr>
            <a:spLocks noGrp="1"/>
          </p:cNvSpPr>
          <p:nvPr>
            <p:ph type="ctrTitle"/>
          </p:nvPr>
        </p:nvSpPr>
        <p:spPr>
          <a:xfrm>
            <a:off x="703400" y="899025"/>
            <a:ext cx="4917754" cy="3792926"/>
          </a:xfrm>
        </p:spPr>
        <p:txBody>
          <a:bodyPr>
            <a:normAutofit/>
          </a:bodyPr>
          <a:lstStyle/>
          <a:p>
            <a:pPr>
              <a:lnSpc>
                <a:spcPct val="90000"/>
              </a:lnSpc>
            </a:pPr>
            <a:r>
              <a:rPr lang="en-IN" sz="5000"/>
              <a:t>Employee Engagement Strategies for Remote Teams</a:t>
            </a:r>
          </a:p>
        </p:txBody>
      </p:sp>
      <p:sp>
        <p:nvSpPr>
          <p:cNvPr id="3" name="Subtitle 2">
            <a:extLst>
              <a:ext uri="{FF2B5EF4-FFF2-40B4-BE49-F238E27FC236}">
                <a16:creationId xmlns:a16="http://schemas.microsoft.com/office/drawing/2014/main" id="{FE8A7618-7D5D-563D-B8D2-EC3D16A2C18D}"/>
              </a:ext>
            </a:extLst>
          </p:cNvPr>
          <p:cNvSpPr>
            <a:spLocks noGrp="1"/>
          </p:cNvSpPr>
          <p:nvPr>
            <p:ph type="subTitle" idx="1"/>
          </p:nvPr>
        </p:nvSpPr>
        <p:spPr>
          <a:xfrm>
            <a:off x="721688" y="4778479"/>
            <a:ext cx="4435882" cy="1101160"/>
          </a:xfrm>
        </p:spPr>
        <p:txBody>
          <a:bodyPr>
            <a:normAutofit/>
          </a:bodyPr>
          <a:lstStyle/>
          <a:p>
            <a:r>
              <a:rPr lang="en-IN"/>
              <a:t>Keys to enhance engagement in remote work</a:t>
            </a:r>
          </a:p>
        </p:txBody>
      </p:sp>
      <p:cxnSp>
        <p:nvCxnSpPr>
          <p:cNvPr id="11" name="Straight Connector 10">
            <a:extLst>
              <a:ext uri="{FF2B5EF4-FFF2-40B4-BE49-F238E27FC236}">
                <a16:creationId xmlns:a16="http://schemas.microsoft.com/office/drawing/2014/main" id="{EE2E603F-4A95-4FE8-BB06-211DFD75D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476813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BF2B36B-4D1C-9E0A-B17B-23D805AECA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34100"/>
            <a:ext cx="47681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descr="People in a video call">
            <a:extLst>
              <a:ext uri="{FF2B5EF4-FFF2-40B4-BE49-F238E27FC236}">
                <a16:creationId xmlns:a16="http://schemas.microsoft.com/office/drawing/2014/main" id="{C17CA23D-37CC-474D-803D-A33053755238}"/>
              </a:ext>
            </a:extLst>
          </p:cNvPr>
          <p:cNvPicPr>
            <a:picLocks noChangeAspect="1"/>
          </p:cNvPicPr>
          <p:nvPr/>
        </p:nvPicPr>
        <p:blipFill>
          <a:blip r:embed="rId3"/>
          <a:srcRect l="20119" r="15176"/>
          <a:stretch/>
        </p:blipFill>
        <p:spPr>
          <a:xfrm>
            <a:off x="6217920" y="723901"/>
            <a:ext cx="5244454" cy="5410200"/>
          </a:xfrm>
          <a:prstGeom prst="rect">
            <a:avLst/>
          </a:prstGeom>
        </p:spPr>
      </p:pic>
    </p:spTree>
    <p:extLst>
      <p:ext uri="{BB962C8B-B14F-4D97-AF65-F5344CB8AC3E}">
        <p14:creationId xmlns:p14="http://schemas.microsoft.com/office/powerpoint/2010/main" val="1239651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par>
                                <p:cTn id="11" presetID="42" presetClass="entr" presetSubtype="0" fill="hold" grpId="1" nodeType="withEffect">
                                  <p:stCondLst>
                                    <p:cond delay="250"/>
                                  </p:stCondLst>
                                  <p:iterate type="lt">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250"/>
                                        <p:tgtEl>
                                          <p:spTgt spid="3"/>
                                        </p:tgtEl>
                                      </p:cBhvr>
                                    </p:animEffect>
                                    <p:anim calcmode="lin" valueType="num">
                                      <p:cBhvr>
                                        <p:cTn id="14" dur="250" fill="hold"/>
                                        <p:tgtEl>
                                          <p:spTgt spid="3"/>
                                        </p:tgtEl>
                                        <p:attrNameLst>
                                          <p:attrName>ppt_x</p:attrName>
                                        </p:attrNameLst>
                                      </p:cBhvr>
                                      <p:tavLst>
                                        <p:tav tm="0">
                                          <p:val>
                                            <p:strVal val="#ppt_x"/>
                                          </p:val>
                                        </p:tav>
                                        <p:tav tm="100000">
                                          <p:val>
                                            <p:strVal val="#ppt_x"/>
                                          </p:val>
                                        </p:tav>
                                      </p:tavLst>
                                    </p:anim>
                                    <p:anim calcmode="lin" valueType="num">
                                      <p:cBhvr>
                                        <p:cTn id="15"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Rating Five Stars on white board">
            <a:extLst>
              <a:ext uri="{FF2B5EF4-FFF2-40B4-BE49-F238E27FC236}">
                <a16:creationId xmlns:a16="http://schemas.microsoft.com/office/drawing/2014/main" id="{26A1189E-A61A-4842-A30A-98E1FCF16AC3}"/>
              </a:ext>
            </a:extLst>
          </p:cNvPr>
          <p:cNvPicPr>
            <a:picLocks noGrp="1" noChangeAspect="1"/>
          </p:cNvPicPr>
          <p:nvPr>
            <p:ph sz="half" idx="1"/>
          </p:nvPr>
        </p:nvPicPr>
        <p:blipFill>
          <a:blip r:embed="rId3"/>
          <a:srcRect l="11480" r="-3" b="-3"/>
          <a:stretch/>
        </p:blipFill>
        <p:spPr>
          <a:xfrm>
            <a:off x="804672" y="3044952"/>
            <a:ext cx="3941064" cy="2971800"/>
          </a:xfrm>
          <a:prstGeom prst="rect">
            <a:avLst/>
          </a:prstGeom>
        </p:spPr>
      </p:pic>
      <p:sp>
        <p:nvSpPr>
          <p:cNvPr id="2" name="Title 1">
            <a:extLst>
              <a:ext uri="{FF2B5EF4-FFF2-40B4-BE49-F238E27FC236}">
                <a16:creationId xmlns:a16="http://schemas.microsoft.com/office/drawing/2014/main" id="{5280A904-90BB-3C75-E15F-790D229554B0}"/>
              </a:ext>
            </a:extLst>
          </p:cNvPr>
          <p:cNvSpPr>
            <a:spLocks noGrp="1"/>
          </p:cNvSpPr>
          <p:nvPr>
            <p:ph type="title"/>
          </p:nvPr>
        </p:nvSpPr>
        <p:spPr>
          <a:xfrm>
            <a:off x="704087" y="914400"/>
            <a:ext cx="4041648" cy="1928741"/>
          </a:xfrm>
        </p:spPr>
        <p:txBody>
          <a:bodyPr vert="horz" lIns="91440" tIns="45720" rIns="91440" bIns="45720" rtlCol="0" anchor="t">
            <a:normAutofit/>
          </a:bodyPr>
          <a:lstStyle/>
          <a:p>
            <a:pPr>
              <a:lnSpc>
                <a:spcPct val="90000"/>
              </a:lnSpc>
            </a:pPr>
            <a:r>
              <a:rPr lang="en-US" sz="3400" dirty="0"/>
              <a:t>Employee Recognition and Feedback Systems</a:t>
            </a:r>
          </a:p>
        </p:txBody>
      </p:sp>
      <p:sp>
        <p:nvSpPr>
          <p:cNvPr id="4" name="Content Placeholder 3">
            <a:extLst>
              <a:ext uri="{FF2B5EF4-FFF2-40B4-BE49-F238E27FC236}">
                <a16:creationId xmlns:a16="http://schemas.microsoft.com/office/drawing/2014/main" id="{1359C145-16D5-DB2E-0DD9-4B28D84DABCA}"/>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330952" y="968377"/>
            <a:ext cx="6144768" cy="5006436"/>
          </a:xfrm>
        </p:spPr>
        <p:txBody>
          <a:bodyPr>
            <a:normAutofit/>
          </a:bodyPr>
          <a:lstStyle/>
          <a:p>
            <a:pPr marL="0" indent="0">
              <a:spcBef>
                <a:spcPts val="2500"/>
              </a:spcBef>
              <a:buNone/>
            </a:pPr>
            <a:r>
              <a:rPr lang="en-IN" sz="1400" b="1"/>
              <a:t>Employee Recognition Systems</a:t>
            </a:r>
          </a:p>
          <a:p>
            <a:pPr marL="0" lvl="1" indent="0">
              <a:buNone/>
            </a:pPr>
            <a:r>
              <a:rPr lang="en-IN" sz="1400"/>
              <a:t>Employee recognition systems can help remote teams feel appreciated and engaged. These systems allow team members to recognize and reward each other for a job well done, fostering a positive and collaborative work environment.</a:t>
            </a:r>
          </a:p>
          <a:p>
            <a:pPr marL="0" indent="0">
              <a:spcBef>
                <a:spcPts val="2500"/>
              </a:spcBef>
              <a:buNone/>
            </a:pPr>
            <a:r>
              <a:rPr lang="en-IN" sz="1400" b="1"/>
              <a:t>Feedback Surveys</a:t>
            </a:r>
          </a:p>
          <a:p>
            <a:pPr marL="0" lvl="1" indent="0">
              <a:buNone/>
            </a:pPr>
            <a:r>
              <a:rPr lang="en-IN" sz="1400"/>
              <a:t>Employee feedback surveys can help managers understand how employees feel about their work environment and identify areas for improvement. This can lead to increased engagement and motivation, as employees feel heard and valued.</a:t>
            </a:r>
          </a:p>
          <a:p>
            <a:pPr marL="0" indent="0">
              <a:spcBef>
                <a:spcPts val="2500"/>
              </a:spcBef>
              <a:buNone/>
            </a:pPr>
            <a:r>
              <a:rPr lang="en-IN" sz="1400" b="1"/>
              <a:t>Performance Metrics</a:t>
            </a:r>
          </a:p>
          <a:p>
            <a:pPr marL="0" lvl="1" indent="0">
              <a:buNone/>
            </a:pPr>
            <a:r>
              <a:rPr lang="en-IN" sz="1400"/>
              <a:t>Performance metrics can help managers measure employee performance and identify areas for improvement. This can lead to more targeted feedback and coaching, improved employee engagement, and higher productivity.</a:t>
            </a:r>
          </a:p>
        </p:txBody>
      </p:sp>
      <p:cxnSp>
        <p:nvCxnSpPr>
          <p:cNvPr id="16" name="Straight Connector 15">
            <a:extLst>
              <a:ext uri="{FF2B5EF4-FFF2-40B4-BE49-F238E27FC236}">
                <a16:creationId xmlns:a16="http://schemas.microsoft.com/office/drawing/2014/main" id="{D2E57F3D-33BE-4306-87E6-245763719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4672" y="723900"/>
            <a:ext cx="10588752"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E0104E4-99BC-494F-8342-F250828E574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9065" y="6145599"/>
            <a:ext cx="105828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45792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1" name="Rectangle 10">
            <a:extLst>
              <a:ext uri="{FF2B5EF4-FFF2-40B4-BE49-F238E27FC236}">
                <a16:creationId xmlns:a16="http://schemas.microsoft.com/office/drawing/2014/main" id="{DEF92653-5D6D-47E6-8744-0DAF76E04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67880FA6-31BB-2D77-056A-F0A0BD5F7F33}"/>
              </a:ext>
            </a:extLst>
          </p:cNvPr>
          <p:cNvSpPr>
            <a:spLocks noGrp="1"/>
          </p:cNvSpPr>
          <p:nvPr>
            <p:ph type="title"/>
          </p:nvPr>
        </p:nvSpPr>
        <p:spPr>
          <a:xfrm>
            <a:off x="695324" y="1145308"/>
            <a:ext cx="7600263" cy="4860947"/>
          </a:xfrm>
        </p:spPr>
        <p:txBody>
          <a:bodyPr vert="horz" lIns="91440" tIns="45720" rIns="91440" bIns="45720" rtlCol="0" anchor="b">
            <a:normAutofit/>
          </a:bodyPr>
          <a:lstStyle/>
          <a:p>
            <a:r>
              <a:rPr lang="en-US" sz="7000"/>
              <a:t>Key Strategies to Enhance Engagement in Remote Settings</a:t>
            </a:r>
          </a:p>
        </p:txBody>
      </p:sp>
      <p:cxnSp>
        <p:nvCxnSpPr>
          <p:cNvPr id="13" name="Straight Connector 12">
            <a:extLst>
              <a:ext uri="{FF2B5EF4-FFF2-40B4-BE49-F238E27FC236}">
                <a16:creationId xmlns:a16="http://schemas.microsoft.com/office/drawing/2014/main" id="{67CEFA70-4D11-644F-D4FB-AFFE8747ECC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75542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45404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Social network on laptop">
            <a:extLst>
              <a:ext uri="{FF2B5EF4-FFF2-40B4-BE49-F238E27FC236}">
                <a16:creationId xmlns:a16="http://schemas.microsoft.com/office/drawing/2014/main" id="{8EEACFEB-4981-4BF5-A42F-77F4BFF1E2FD}"/>
              </a:ext>
            </a:extLst>
          </p:cNvPr>
          <p:cNvPicPr>
            <a:picLocks noGrp="1" noChangeAspect="1"/>
          </p:cNvPicPr>
          <p:nvPr>
            <p:ph sz="half" idx="1"/>
          </p:nvPr>
        </p:nvPicPr>
        <p:blipFill>
          <a:blip r:embed="rId3"/>
          <a:srcRect l="27592" r="26529" b="1"/>
          <a:stretch/>
        </p:blipFill>
        <p:spPr>
          <a:xfrm>
            <a:off x="20" y="-17929"/>
            <a:ext cx="4206220" cy="6875929"/>
          </a:xfrm>
          <a:prstGeom prst="rect">
            <a:avLst/>
          </a:prstGeom>
        </p:spPr>
      </p:pic>
      <p:sp>
        <p:nvSpPr>
          <p:cNvPr id="2" name="Title 1">
            <a:extLst>
              <a:ext uri="{FF2B5EF4-FFF2-40B4-BE49-F238E27FC236}">
                <a16:creationId xmlns:a16="http://schemas.microsoft.com/office/drawing/2014/main" id="{19913B30-E171-4CBD-B49C-79D2E05E2235}"/>
              </a:ext>
            </a:extLst>
          </p:cNvPr>
          <p:cNvSpPr>
            <a:spLocks noGrp="1"/>
          </p:cNvSpPr>
          <p:nvPr>
            <p:ph type="title"/>
          </p:nvPr>
        </p:nvSpPr>
        <p:spPr>
          <a:xfrm>
            <a:off x="4866968" y="914400"/>
            <a:ext cx="6627924" cy="1307592"/>
          </a:xfrm>
        </p:spPr>
        <p:txBody>
          <a:bodyPr vert="horz" lIns="91440" tIns="45720" rIns="91440" bIns="45720" rtlCol="0" anchor="t">
            <a:normAutofit/>
          </a:bodyPr>
          <a:lstStyle/>
          <a:p>
            <a:r>
              <a:rPr lang="en-US" sz="3700"/>
              <a:t>Fostering Communication and Collaboration</a:t>
            </a:r>
          </a:p>
        </p:txBody>
      </p:sp>
      <p:sp>
        <p:nvSpPr>
          <p:cNvPr id="4" name="Content Placeholder 3">
            <a:extLst>
              <a:ext uri="{FF2B5EF4-FFF2-40B4-BE49-F238E27FC236}">
                <a16:creationId xmlns:a16="http://schemas.microsoft.com/office/drawing/2014/main" id="{F2603711-0DB1-5020-FA7D-82E7D09F1954}"/>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IN" sz="1400" b="1"/>
              <a:t>Clear Expectations</a:t>
            </a:r>
          </a:p>
          <a:p>
            <a:pPr marL="0" lvl="1" indent="0">
              <a:buNone/>
            </a:pPr>
            <a:r>
              <a:rPr lang="en-IN" sz="1400"/>
              <a:t>Setting clear expectations is crucial for remote teams to communicate and collaborate effectively. It helps in avoiding misunderstandings and confusion in completing tasks and achieving goals.</a:t>
            </a:r>
          </a:p>
          <a:p>
            <a:pPr marL="0" indent="0">
              <a:spcBef>
                <a:spcPts val="2500"/>
              </a:spcBef>
              <a:buNone/>
            </a:pPr>
            <a:r>
              <a:rPr lang="en-IN" sz="1400" b="1"/>
              <a:t>Feedback</a:t>
            </a:r>
          </a:p>
          <a:p>
            <a:pPr marL="0" lvl="1" indent="0">
              <a:buNone/>
            </a:pPr>
            <a:r>
              <a:rPr lang="en-IN" sz="1400"/>
              <a:t>Regular feedback helps remote teams to stay on track and become more efficient. It also helps in identifying areas for improvement and fosters a culture of continuous learning.</a:t>
            </a:r>
          </a:p>
          <a:p>
            <a:pPr marL="0" indent="0">
              <a:spcBef>
                <a:spcPts val="2500"/>
              </a:spcBef>
              <a:buNone/>
            </a:pPr>
            <a:r>
              <a:rPr lang="en-IN" sz="1400" b="1"/>
              <a:t>Social Interaction</a:t>
            </a:r>
          </a:p>
          <a:p>
            <a:pPr marL="0" lvl="1" indent="0">
              <a:buNone/>
            </a:pPr>
            <a:r>
              <a:rPr lang="en-IN" sz="1400"/>
              <a:t>Encouraging social interaction helps remote teams to feel connected to their work and colleagues. It helps in building trust, fostering a sense of belonging and improving team morale.</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17418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Golden Sports Trophy on Blue Backgrpound">
            <a:extLst>
              <a:ext uri="{FF2B5EF4-FFF2-40B4-BE49-F238E27FC236}">
                <a16:creationId xmlns:a16="http://schemas.microsoft.com/office/drawing/2014/main" id="{E78FC342-966D-459A-BC6E-CFC3D5E64513}"/>
              </a:ext>
            </a:extLst>
          </p:cNvPr>
          <p:cNvPicPr>
            <a:picLocks noGrp="1" noChangeAspect="1"/>
          </p:cNvPicPr>
          <p:nvPr>
            <p:ph sz="half" idx="1"/>
          </p:nvPr>
        </p:nvPicPr>
        <p:blipFill>
          <a:blip r:embed="rId3"/>
          <a:srcRect l="23257" r="35910" b="2"/>
          <a:stretch/>
        </p:blipFill>
        <p:spPr>
          <a:xfrm>
            <a:off x="20" y="-17929"/>
            <a:ext cx="4206220" cy="6875929"/>
          </a:xfrm>
          <a:prstGeom prst="rect">
            <a:avLst/>
          </a:prstGeom>
        </p:spPr>
      </p:pic>
      <p:sp>
        <p:nvSpPr>
          <p:cNvPr id="2" name="Title 1">
            <a:extLst>
              <a:ext uri="{FF2B5EF4-FFF2-40B4-BE49-F238E27FC236}">
                <a16:creationId xmlns:a16="http://schemas.microsoft.com/office/drawing/2014/main" id="{FBB74433-104C-1C93-995B-3AAA9A4C46CD}"/>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a:t>Recognizing and Rewarding Contributions</a:t>
            </a:r>
          </a:p>
        </p:txBody>
      </p:sp>
      <p:sp>
        <p:nvSpPr>
          <p:cNvPr id="4" name="Content Placeholder 3">
            <a:extLst>
              <a:ext uri="{FF2B5EF4-FFF2-40B4-BE49-F238E27FC236}">
                <a16:creationId xmlns:a16="http://schemas.microsoft.com/office/drawing/2014/main" id="{BBF72643-D9DF-B348-C65F-544E34BF2F53}"/>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IN" sz="1400" b="1"/>
              <a:t>Incentives</a:t>
            </a:r>
          </a:p>
          <a:p>
            <a:pPr marL="0" lvl="1" indent="0">
              <a:buNone/>
            </a:pPr>
            <a:r>
              <a:rPr lang="en-IN" sz="1400"/>
              <a:t>Incentives such as bonuses, gift cards, or extra vacation time can motivate employees to go above and beyond in their work, leading to better performance and increased productivity.</a:t>
            </a:r>
          </a:p>
          <a:p>
            <a:pPr marL="0" indent="0">
              <a:spcBef>
                <a:spcPts val="2500"/>
              </a:spcBef>
              <a:buNone/>
            </a:pPr>
            <a:r>
              <a:rPr lang="en-IN" sz="1400" b="1"/>
              <a:t>Feedback</a:t>
            </a:r>
          </a:p>
          <a:p>
            <a:pPr marL="0" lvl="1" indent="0">
              <a:buNone/>
            </a:pPr>
            <a:r>
              <a:rPr lang="en-IN" sz="1400"/>
              <a:t>Providing regular feedback to employees can help them understand what they are doing well and where they can improve. This can increase employee engagement and help them feel valued and appreciated.</a:t>
            </a:r>
          </a:p>
          <a:p>
            <a:pPr marL="0" indent="0">
              <a:spcBef>
                <a:spcPts val="2500"/>
              </a:spcBef>
              <a:buNone/>
            </a:pPr>
            <a:r>
              <a:rPr lang="en-IN" sz="1400" b="1"/>
              <a:t>Acknowledgement</a:t>
            </a:r>
          </a:p>
          <a:p>
            <a:pPr marL="0" lvl="1" indent="0">
              <a:buNone/>
            </a:pPr>
            <a:r>
              <a:rPr lang="en-IN" sz="1400"/>
              <a:t>Acknowledging achievements such as completing a project or reaching a milestone can make employees feel valued and appreciated. This can increase motivation and engagement, leading to better performance and higher productivity.</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94712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Success Graph">
            <a:extLst>
              <a:ext uri="{FF2B5EF4-FFF2-40B4-BE49-F238E27FC236}">
                <a16:creationId xmlns:a16="http://schemas.microsoft.com/office/drawing/2014/main" id="{D783CF00-7CA8-4471-A88E-840DA822AF9D}"/>
              </a:ext>
            </a:extLst>
          </p:cNvPr>
          <p:cNvPicPr>
            <a:picLocks noGrp="1" noChangeAspect="1"/>
          </p:cNvPicPr>
          <p:nvPr>
            <p:ph sz="half" idx="1"/>
          </p:nvPr>
        </p:nvPicPr>
        <p:blipFill>
          <a:blip r:embed="rId3"/>
          <a:srcRect l="30283" r="30037" b="-1"/>
          <a:stretch/>
        </p:blipFill>
        <p:spPr>
          <a:xfrm>
            <a:off x="8115300" y="10"/>
            <a:ext cx="4076700" cy="6857990"/>
          </a:xfrm>
          <a:prstGeom prst="rect">
            <a:avLst/>
          </a:prstGeom>
        </p:spPr>
      </p:pic>
      <p:sp>
        <p:nvSpPr>
          <p:cNvPr id="2" name="Title 1">
            <a:extLst>
              <a:ext uri="{FF2B5EF4-FFF2-40B4-BE49-F238E27FC236}">
                <a16:creationId xmlns:a16="http://schemas.microsoft.com/office/drawing/2014/main" id="{A55C45E9-2B31-3D41-B28E-D86BBCD26683}"/>
              </a:ext>
            </a:extLst>
          </p:cNvPr>
          <p:cNvSpPr>
            <a:spLocks noGrp="1"/>
          </p:cNvSpPr>
          <p:nvPr>
            <p:ph type="title"/>
          </p:nvPr>
        </p:nvSpPr>
        <p:spPr>
          <a:xfrm>
            <a:off x="704088" y="914401"/>
            <a:ext cx="6766560" cy="1307592"/>
          </a:xfrm>
        </p:spPr>
        <p:txBody>
          <a:bodyPr vert="horz" lIns="91440" tIns="45720" rIns="91440" bIns="45720" rtlCol="0" anchor="t">
            <a:normAutofit/>
          </a:bodyPr>
          <a:lstStyle/>
          <a:p>
            <a:r>
              <a:rPr lang="en-US" sz="3700"/>
              <a:t>Providing Opportunities for Growth and Development</a:t>
            </a:r>
          </a:p>
        </p:txBody>
      </p:sp>
      <p:sp>
        <p:nvSpPr>
          <p:cNvPr id="4" name="Content Placeholder 3">
            <a:extLst>
              <a:ext uri="{FF2B5EF4-FFF2-40B4-BE49-F238E27FC236}">
                <a16:creationId xmlns:a16="http://schemas.microsoft.com/office/drawing/2014/main" id="{DD70A890-6858-7922-A18F-7B08CD9E2C66}"/>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04088" y="2221994"/>
            <a:ext cx="6766560" cy="3739896"/>
          </a:xfrm>
        </p:spPr>
        <p:txBody>
          <a:bodyPr>
            <a:normAutofit/>
          </a:bodyPr>
          <a:lstStyle/>
          <a:p>
            <a:pPr marL="0" indent="0">
              <a:spcBef>
                <a:spcPts val="2500"/>
              </a:spcBef>
              <a:buNone/>
            </a:pPr>
            <a:r>
              <a:rPr lang="en-IN" sz="1400" b="1"/>
              <a:t>Training Opportunities</a:t>
            </a:r>
          </a:p>
          <a:p>
            <a:pPr marL="0" lvl="1" indent="0">
              <a:buNone/>
            </a:pPr>
            <a:r>
              <a:rPr lang="en-IN" sz="1400"/>
              <a:t>Providing training opportunities for remote employees can help them learn new skills and improve their performance. It can also help them feel supported and valued by the organization.</a:t>
            </a:r>
          </a:p>
          <a:p>
            <a:pPr marL="0" indent="0">
              <a:spcBef>
                <a:spcPts val="2500"/>
              </a:spcBef>
              <a:buNone/>
            </a:pPr>
            <a:r>
              <a:rPr lang="en-IN" sz="1400" b="1"/>
              <a:t>Mentorship Programs</a:t>
            </a:r>
          </a:p>
          <a:p>
            <a:pPr marL="0" lvl="1" indent="0">
              <a:buNone/>
            </a:pPr>
            <a:r>
              <a:rPr lang="en-IN" sz="1400"/>
              <a:t>Mentorship programs can help remote employees develop new skills, build relationships with colleagues, and receive guidance from experienced professionals. It can also help them feel connected to the organization.</a:t>
            </a:r>
          </a:p>
          <a:p>
            <a:pPr marL="0" indent="0">
              <a:spcBef>
                <a:spcPts val="2500"/>
              </a:spcBef>
              <a:buNone/>
            </a:pPr>
            <a:r>
              <a:rPr lang="en-IN" sz="1400" b="1"/>
              <a:t>Career Advancement Opportunities</a:t>
            </a:r>
          </a:p>
          <a:p>
            <a:pPr marL="0" lvl="1" indent="0">
              <a:buNone/>
            </a:pPr>
            <a:r>
              <a:rPr lang="en-IN" sz="1400"/>
              <a:t>Providing career advancement opportunities, such as promotions or leadership roles, can help remote employees feel invested in their work and organization. It can also help them develop new skills and advance their career.</a:t>
            </a:r>
          </a:p>
        </p:txBody>
      </p:sp>
      <p:cxnSp>
        <p:nvCxnSpPr>
          <p:cNvPr id="16" name="Straight Connector 15">
            <a:extLst>
              <a:ext uri="{FF2B5EF4-FFF2-40B4-BE49-F238E27FC236}">
                <a16:creationId xmlns:a16="http://schemas.microsoft.com/office/drawing/2014/main" id="{D2E57F3D-33BE-4306-87E6-245763719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658368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BA3C59D-8641-484F-A35C-361AD7E1553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4768"/>
            <a:ext cx="6583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03645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1" name="Rectangle 10">
            <a:extLst>
              <a:ext uri="{FF2B5EF4-FFF2-40B4-BE49-F238E27FC236}">
                <a16:creationId xmlns:a16="http://schemas.microsoft.com/office/drawing/2014/main" id="{DEF92653-5D6D-47E6-8744-0DAF76E04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1F4E8DB0-382A-4AB7-5AF8-9461F336C063}"/>
              </a:ext>
            </a:extLst>
          </p:cNvPr>
          <p:cNvSpPr>
            <a:spLocks noGrp="1"/>
          </p:cNvSpPr>
          <p:nvPr>
            <p:ph type="title"/>
          </p:nvPr>
        </p:nvSpPr>
        <p:spPr>
          <a:xfrm>
            <a:off x="695324" y="1145308"/>
            <a:ext cx="7600263" cy="4860947"/>
          </a:xfrm>
        </p:spPr>
        <p:txBody>
          <a:bodyPr vert="horz" lIns="91440" tIns="45720" rIns="91440" bIns="45720" rtlCol="0" anchor="b">
            <a:normAutofit/>
          </a:bodyPr>
          <a:lstStyle/>
          <a:p>
            <a:r>
              <a:rPr lang="en-US" sz="6500"/>
              <a:t>Case Studies of Successful Implementations</a:t>
            </a:r>
          </a:p>
        </p:txBody>
      </p:sp>
      <p:cxnSp>
        <p:nvCxnSpPr>
          <p:cNvPr id="13" name="Straight Connector 12">
            <a:extLst>
              <a:ext uri="{FF2B5EF4-FFF2-40B4-BE49-F238E27FC236}">
                <a16:creationId xmlns:a16="http://schemas.microsoft.com/office/drawing/2014/main" id="{67CEFA70-4D11-644F-D4FB-AFFE8747ECC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75542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72070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Two women, one in glasses and blazer, talking in business office">
            <a:extLst>
              <a:ext uri="{FF2B5EF4-FFF2-40B4-BE49-F238E27FC236}">
                <a16:creationId xmlns:a16="http://schemas.microsoft.com/office/drawing/2014/main" id="{1BF8D0DD-A820-4D17-A5B9-EE327ADE8A26}"/>
              </a:ext>
            </a:extLst>
          </p:cNvPr>
          <p:cNvPicPr>
            <a:picLocks noGrp="1" noChangeAspect="1"/>
          </p:cNvPicPr>
          <p:nvPr>
            <p:ph sz="half" idx="1"/>
          </p:nvPr>
        </p:nvPicPr>
        <p:blipFill>
          <a:blip r:embed="rId3"/>
          <a:srcRect l="30651" r="12152" b="1"/>
          <a:stretch/>
        </p:blipFill>
        <p:spPr>
          <a:xfrm>
            <a:off x="20" y="-17929"/>
            <a:ext cx="4206220" cy="6875929"/>
          </a:xfrm>
          <a:prstGeom prst="rect">
            <a:avLst/>
          </a:prstGeom>
        </p:spPr>
      </p:pic>
      <p:sp>
        <p:nvSpPr>
          <p:cNvPr id="2" name="Title 1">
            <a:extLst>
              <a:ext uri="{FF2B5EF4-FFF2-40B4-BE49-F238E27FC236}">
                <a16:creationId xmlns:a16="http://schemas.microsoft.com/office/drawing/2014/main" id="{2B6D1AF8-1BCE-B201-199E-2A25B2734F28}"/>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sz="3400"/>
              <a:t>Case Study 1: Company A's Remote Engagement Strategy</a:t>
            </a:r>
          </a:p>
        </p:txBody>
      </p:sp>
      <p:sp>
        <p:nvSpPr>
          <p:cNvPr id="4" name="Content Placeholder 3">
            <a:extLst>
              <a:ext uri="{FF2B5EF4-FFF2-40B4-BE49-F238E27FC236}">
                <a16:creationId xmlns:a16="http://schemas.microsoft.com/office/drawing/2014/main" id="{D3B26BC8-267D-4D90-F787-A69D353FC872}"/>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IN" sz="1400" b="1"/>
              <a:t>Regular Check-ins</a:t>
            </a:r>
          </a:p>
          <a:p>
            <a:pPr marL="0" lvl="1" indent="0">
              <a:buNone/>
            </a:pPr>
            <a:r>
              <a:rPr lang="en-IN" sz="1400"/>
              <a:t>Regular check-ins with remote employees helped Company A to understand their concerns and address them in a timely manner, boosting employee morale and productivity.</a:t>
            </a:r>
          </a:p>
          <a:p>
            <a:pPr marL="0" indent="0">
              <a:spcBef>
                <a:spcPts val="2500"/>
              </a:spcBef>
              <a:buNone/>
            </a:pPr>
            <a:r>
              <a:rPr lang="en-IN" sz="1400" b="1"/>
              <a:t>Virtual Team Building Activities</a:t>
            </a:r>
          </a:p>
          <a:p>
            <a:pPr marL="0" lvl="1" indent="0">
              <a:buNone/>
            </a:pPr>
            <a:r>
              <a:rPr lang="en-IN" sz="1400"/>
              <a:t>Virtual team building activities helped Company A to create a sense of community among remote employees, encouraging collaboration and boosting productivity.</a:t>
            </a:r>
          </a:p>
          <a:p>
            <a:pPr marL="0" indent="0">
              <a:spcBef>
                <a:spcPts val="2500"/>
              </a:spcBef>
              <a:buNone/>
            </a:pPr>
            <a:r>
              <a:rPr lang="en-IN" sz="1400" b="1"/>
              <a:t>Employee Recognition Program</a:t>
            </a:r>
          </a:p>
          <a:p>
            <a:pPr marL="0" lvl="1" indent="0">
              <a:buNone/>
            </a:pPr>
            <a:r>
              <a:rPr lang="en-IN" sz="1400"/>
              <a:t>An employee recognition program helped Company A to acknowledge and appreciate the hard work and dedication of remote employees, boosting their satisfaction and motivation.</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53530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Hand Cursor on multicolored social media icons going out of the wifi icon, global network concept">
            <a:extLst>
              <a:ext uri="{FF2B5EF4-FFF2-40B4-BE49-F238E27FC236}">
                <a16:creationId xmlns:a16="http://schemas.microsoft.com/office/drawing/2014/main" id="{301A5E47-2699-4FFA-8D58-E7200F74657A}"/>
              </a:ext>
            </a:extLst>
          </p:cNvPr>
          <p:cNvPicPr>
            <a:picLocks noGrp="1" noChangeAspect="1"/>
          </p:cNvPicPr>
          <p:nvPr>
            <p:ph sz="half" idx="1"/>
          </p:nvPr>
        </p:nvPicPr>
        <p:blipFill>
          <a:blip r:embed="rId3"/>
          <a:srcRect l="29632" r="29499" b="-1"/>
          <a:stretch/>
        </p:blipFill>
        <p:spPr>
          <a:xfrm>
            <a:off x="8115300" y="10"/>
            <a:ext cx="4076700" cy="6857990"/>
          </a:xfrm>
          <a:prstGeom prst="rect">
            <a:avLst/>
          </a:prstGeom>
        </p:spPr>
      </p:pic>
      <p:sp>
        <p:nvSpPr>
          <p:cNvPr id="2" name="Title 1">
            <a:extLst>
              <a:ext uri="{FF2B5EF4-FFF2-40B4-BE49-F238E27FC236}">
                <a16:creationId xmlns:a16="http://schemas.microsoft.com/office/drawing/2014/main" id="{CA84734C-7795-DE4D-3BFC-C26D3C8DCEFA}"/>
              </a:ext>
            </a:extLst>
          </p:cNvPr>
          <p:cNvSpPr>
            <a:spLocks noGrp="1"/>
          </p:cNvSpPr>
          <p:nvPr>
            <p:ph type="title"/>
          </p:nvPr>
        </p:nvSpPr>
        <p:spPr>
          <a:xfrm>
            <a:off x="704088" y="914401"/>
            <a:ext cx="6766560" cy="1307592"/>
          </a:xfrm>
        </p:spPr>
        <p:txBody>
          <a:bodyPr vert="horz" lIns="91440" tIns="45720" rIns="91440" bIns="45720" rtlCol="0" anchor="t">
            <a:normAutofit/>
          </a:bodyPr>
          <a:lstStyle/>
          <a:p>
            <a:pPr>
              <a:lnSpc>
                <a:spcPct val="90000"/>
              </a:lnSpc>
            </a:pPr>
            <a:r>
              <a:rPr lang="en-US"/>
              <a:t>Case Study 2: Company B's Innovative Approaches</a:t>
            </a:r>
          </a:p>
        </p:txBody>
      </p:sp>
      <p:sp>
        <p:nvSpPr>
          <p:cNvPr id="4" name="Content Placeholder 3">
            <a:extLst>
              <a:ext uri="{FF2B5EF4-FFF2-40B4-BE49-F238E27FC236}">
                <a16:creationId xmlns:a16="http://schemas.microsoft.com/office/drawing/2014/main" id="{AAC45839-52DE-4BA9-49BA-39B74F3ACDC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04088" y="2221994"/>
            <a:ext cx="6766560" cy="3739896"/>
          </a:xfrm>
        </p:spPr>
        <p:txBody>
          <a:bodyPr>
            <a:normAutofit/>
          </a:bodyPr>
          <a:lstStyle/>
          <a:p>
            <a:pPr marL="0" indent="0">
              <a:spcBef>
                <a:spcPts val="2500"/>
              </a:spcBef>
              <a:buNone/>
            </a:pPr>
            <a:r>
              <a:rPr lang="en-IN" sz="1400" b="1"/>
              <a:t>Virtual Coffee Chat Program</a:t>
            </a:r>
          </a:p>
          <a:p>
            <a:pPr marL="0" lvl="1" indent="0">
              <a:buNone/>
            </a:pPr>
            <a:r>
              <a:rPr lang="en-IN" sz="1400"/>
              <a:t>Company B implemented a virtual coffee chat program as an innovative approach to remote engagement. This program allowed remote employees to connect with colleagues and exchange ideas over a cup of coffee.</a:t>
            </a:r>
          </a:p>
          <a:p>
            <a:pPr marL="0" indent="0">
              <a:spcBef>
                <a:spcPts val="2500"/>
              </a:spcBef>
              <a:buNone/>
            </a:pPr>
            <a:r>
              <a:rPr lang="en-IN" sz="1400" b="1"/>
              <a:t>Virtual Book Club</a:t>
            </a:r>
          </a:p>
          <a:p>
            <a:pPr marL="0" lvl="1" indent="0">
              <a:buNone/>
            </a:pPr>
            <a:r>
              <a:rPr lang="en-IN" sz="1400"/>
              <a:t>To promote learning and collaboration among remote employees, Company B implemented a virtual book club. This approach allowed employees to read and discuss books together, sharing insights and perspectives.</a:t>
            </a:r>
          </a:p>
          <a:p>
            <a:pPr marL="0" indent="0">
              <a:spcBef>
                <a:spcPts val="2500"/>
              </a:spcBef>
              <a:buNone/>
            </a:pPr>
            <a:r>
              <a:rPr lang="en-IN" sz="1400" b="1"/>
              <a:t>Virtual Yoga Class</a:t>
            </a:r>
          </a:p>
          <a:p>
            <a:pPr marL="0" lvl="1" indent="0">
              <a:buNone/>
            </a:pPr>
            <a:r>
              <a:rPr lang="en-IN" sz="1400"/>
              <a:t>To promote wellness and reduce stress among remote employees, Company B implemented a virtual yoga class. This approach allowed employees to participate in yoga classes and other wellness activities without leaving their home.</a:t>
            </a:r>
          </a:p>
        </p:txBody>
      </p:sp>
      <p:cxnSp>
        <p:nvCxnSpPr>
          <p:cNvPr id="16" name="Straight Connector 15">
            <a:extLst>
              <a:ext uri="{FF2B5EF4-FFF2-40B4-BE49-F238E27FC236}">
                <a16:creationId xmlns:a16="http://schemas.microsoft.com/office/drawing/2014/main" id="{D2E57F3D-33BE-4306-87E6-245763719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658368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BA3C59D-8641-484F-A35C-361AD7E1553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4768"/>
            <a:ext cx="6583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88440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Smart phone and wood cubes over yellow background.">
            <a:extLst>
              <a:ext uri="{FF2B5EF4-FFF2-40B4-BE49-F238E27FC236}">
                <a16:creationId xmlns:a16="http://schemas.microsoft.com/office/drawing/2014/main" id="{CF93C05A-9F07-4ED4-A916-3D7F683FAE28}"/>
              </a:ext>
            </a:extLst>
          </p:cNvPr>
          <p:cNvPicPr>
            <a:picLocks noGrp="1" noChangeAspect="1"/>
          </p:cNvPicPr>
          <p:nvPr>
            <p:ph sz="half" idx="1"/>
          </p:nvPr>
        </p:nvPicPr>
        <p:blipFill>
          <a:blip r:embed="rId3"/>
          <a:srcRect l="7925" r="52396" b="-1"/>
          <a:stretch/>
        </p:blipFill>
        <p:spPr>
          <a:xfrm>
            <a:off x="8115300" y="10"/>
            <a:ext cx="4076700" cy="6857990"/>
          </a:xfrm>
          <a:prstGeom prst="rect">
            <a:avLst/>
          </a:prstGeom>
        </p:spPr>
      </p:pic>
      <p:sp>
        <p:nvSpPr>
          <p:cNvPr id="2" name="Title 1">
            <a:extLst>
              <a:ext uri="{FF2B5EF4-FFF2-40B4-BE49-F238E27FC236}">
                <a16:creationId xmlns:a16="http://schemas.microsoft.com/office/drawing/2014/main" id="{CF964B19-247A-E047-C2A1-477BB0BF1CE4}"/>
              </a:ext>
            </a:extLst>
          </p:cNvPr>
          <p:cNvSpPr>
            <a:spLocks noGrp="1"/>
          </p:cNvSpPr>
          <p:nvPr>
            <p:ph type="title"/>
          </p:nvPr>
        </p:nvSpPr>
        <p:spPr>
          <a:xfrm>
            <a:off x="704088" y="914401"/>
            <a:ext cx="6766560" cy="1307592"/>
          </a:xfrm>
        </p:spPr>
        <p:txBody>
          <a:bodyPr vert="horz" lIns="91440" tIns="45720" rIns="91440" bIns="45720" rtlCol="0" anchor="t">
            <a:normAutofit/>
          </a:bodyPr>
          <a:lstStyle/>
          <a:p>
            <a:pPr>
              <a:lnSpc>
                <a:spcPct val="90000"/>
              </a:lnSpc>
            </a:pPr>
            <a:r>
              <a:rPr lang="en-US"/>
              <a:t>Case Study 3: Company C's Use of Technology</a:t>
            </a:r>
          </a:p>
        </p:txBody>
      </p:sp>
      <p:sp>
        <p:nvSpPr>
          <p:cNvPr id="4" name="Content Placeholder 3">
            <a:extLst>
              <a:ext uri="{FF2B5EF4-FFF2-40B4-BE49-F238E27FC236}">
                <a16:creationId xmlns:a16="http://schemas.microsoft.com/office/drawing/2014/main" id="{DD643A20-697F-6049-82E9-C09C9B594FB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04088" y="2221994"/>
            <a:ext cx="6766560" cy="3739896"/>
          </a:xfrm>
        </p:spPr>
        <p:txBody>
          <a:bodyPr>
            <a:normAutofit/>
          </a:bodyPr>
          <a:lstStyle/>
          <a:p>
            <a:pPr marL="0" indent="0">
              <a:spcBef>
                <a:spcPts val="2500"/>
              </a:spcBef>
              <a:buNone/>
            </a:pPr>
            <a:r>
              <a:rPr lang="en-IN" sz="1400" b="1"/>
              <a:t>Project Management Software</a:t>
            </a:r>
          </a:p>
          <a:p>
            <a:pPr marL="0" lvl="1" indent="0">
              <a:buNone/>
            </a:pPr>
            <a:r>
              <a:rPr lang="en-IN" sz="1400"/>
              <a:t>Company C used project management software to manage remote teams effectively and to ensure that all team members were aware of project status and progress, resulting in better collaboration.</a:t>
            </a:r>
          </a:p>
          <a:p>
            <a:pPr marL="0" indent="0">
              <a:spcBef>
                <a:spcPts val="2500"/>
              </a:spcBef>
              <a:buNone/>
            </a:pPr>
            <a:r>
              <a:rPr lang="en-IN" sz="1400" b="1"/>
              <a:t>Communication Platforms</a:t>
            </a:r>
          </a:p>
          <a:p>
            <a:pPr marL="0" lvl="1" indent="0">
              <a:buNone/>
            </a:pPr>
            <a:r>
              <a:rPr lang="en-IN" sz="1400"/>
              <a:t>Company C used communication platforms to facilitate remote collaboration and to ensure that communication lines were open for remote team members, resulting in improved engagement.</a:t>
            </a:r>
          </a:p>
          <a:p>
            <a:pPr marL="0" indent="0">
              <a:spcBef>
                <a:spcPts val="2500"/>
              </a:spcBef>
              <a:buNone/>
            </a:pPr>
            <a:r>
              <a:rPr lang="en-IN" sz="1400" b="1"/>
              <a:t>Employee Recognition Systems</a:t>
            </a:r>
          </a:p>
          <a:p>
            <a:pPr marL="0" lvl="1" indent="0">
              <a:buNone/>
            </a:pPr>
            <a:r>
              <a:rPr lang="en-IN" sz="1400"/>
              <a:t>Company C used an employee recognition system to recognize remote team members for their hard work and efforts, resulting in higher employee engagement and productivity.</a:t>
            </a:r>
          </a:p>
        </p:txBody>
      </p:sp>
      <p:cxnSp>
        <p:nvCxnSpPr>
          <p:cNvPr id="16" name="Straight Connector 15">
            <a:extLst>
              <a:ext uri="{FF2B5EF4-FFF2-40B4-BE49-F238E27FC236}">
                <a16:creationId xmlns:a16="http://schemas.microsoft.com/office/drawing/2014/main" id="{D2E57F3D-33BE-4306-87E6-245763719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658368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BA3C59D-8641-484F-A35C-361AD7E1553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4768"/>
            <a:ext cx="6583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2034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1" name="Rectangle 10">
            <a:extLst>
              <a:ext uri="{FF2B5EF4-FFF2-40B4-BE49-F238E27FC236}">
                <a16:creationId xmlns:a16="http://schemas.microsoft.com/office/drawing/2014/main" id="{DEF92653-5D6D-47E6-8744-0DAF76E04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384D0838-E6E5-3354-8093-63225B296698}"/>
              </a:ext>
            </a:extLst>
          </p:cNvPr>
          <p:cNvSpPr>
            <a:spLocks noGrp="1"/>
          </p:cNvSpPr>
          <p:nvPr>
            <p:ph type="title"/>
          </p:nvPr>
        </p:nvSpPr>
        <p:spPr>
          <a:xfrm>
            <a:off x="695324" y="1145308"/>
            <a:ext cx="7600263" cy="4860947"/>
          </a:xfrm>
        </p:spPr>
        <p:txBody>
          <a:bodyPr vert="horz" lIns="91440" tIns="45720" rIns="91440" bIns="45720" rtlCol="0" anchor="b">
            <a:normAutofit/>
          </a:bodyPr>
          <a:lstStyle/>
          <a:p>
            <a:r>
              <a:rPr lang="en-US" sz="7600"/>
              <a:t>Case Studies Across Industries</a:t>
            </a:r>
          </a:p>
        </p:txBody>
      </p:sp>
      <p:cxnSp>
        <p:nvCxnSpPr>
          <p:cNvPr id="13" name="Straight Connector 12">
            <a:extLst>
              <a:ext uri="{FF2B5EF4-FFF2-40B4-BE49-F238E27FC236}">
                <a16:creationId xmlns:a16="http://schemas.microsoft.com/office/drawing/2014/main" id="{67CEFA70-4D11-644F-D4FB-AFFE8747ECC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75542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02489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Social Media and Notebook">
            <a:extLst>
              <a:ext uri="{FF2B5EF4-FFF2-40B4-BE49-F238E27FC236}">
                <a16:creationId xmlns:a16="http://schemas.microsoft.com/office/drawing/2014/main" id="{4EB16FD9-191A-4CA8-AC19-D00175476A00}"/>
              </a:ext>
            </a:extLst>
          </p:cNvPr>
          <p:cNvPicPr>
            <a:picLocks noGrp="1" noChangeAspect="1"/>
          </p:cNvPicPr>
          <p:nvPr>
            <p:ph sz="half" idx="1"/>
          </p:nvPr>
        </p:nvPicPr>
        <p:blipFill>
          <a:blip r:embed="rId3"/>
          <a:srcRect l="28709" r="26708"/>
          <a:stretch/>
        </p:blipFill>
        <p:spPr>
          <a:xfrm>
            <a:off x="8115300" y="10"/>
            <a:ext cx="4076700" cy="6857990"/>
          </a:xfrm>
          <a:prstGeom prst="rect">
            <a:avLst/>
          </a:prstGeom>
        </p:spPr>
      </p:pic>
      <p:sp>
        <p:nvSpPr>
          <p:cNvPr id="2" name="Title 1">
            <a:extLst>
              <a:ext uri="{FF2B5EF4-FFF2-40B4-BE49-F238E27FC236}">
                <a16:creationId xmlns:a16="http://schemas.microsoft.com/office/drawing/2014/main" id="{63537175-1F8D-4DD4-E75D-DB9C27F1059D}"/>
              </a:ext>
            </a:extLst>
          </p:cNvPr>
          <p:cNvSpPr>
            <a:spLocks noGrp="1"/>
          </p:cNvSpPr>
          <p:nvPr>
            <p:ph type="title"/>
          </p:nvPr>
        </p:nvSpPr>
        <p:spPr>
          <a:xfrm>
            <a:off x="704088" y="914401"/>
            <a:ext cx="6766560" cy="1307592"/>
          </a:xfrm>
        </p:spPr>
        <p:txBody>
          <a:bodyPr vert="horz" lIns="91440" tIns="45720" rIns="91440" bIns="45720" rtlCol="0" anchor="t">
            <a:normAutofit/>
          </a:bodyPr>
          <a:lstStyle/>
          <a:p>
            <a:r>
              <a:rPr lang="en-US"/>
              <a:t>Agenda Items</a:t>
            </a:r>
          </a:p>
        </p:txBody>
      </p:sp>
      <p:sp>
        <p:nvSpPr>
          <p:cNvPr id="4" name="Content Placeholder 3">
            <a:extLst>
              <a:ext uri="{FF2B5EF4-FFF2-40B4-BE49-F238E27FC236}">
                <a16:creationId xmlns:a16="http://schemas.microsoft.com/office/drawing/2014/main" id="{6F9E582B-5A9D-084F-7E66-77AF0E539CC2}"/>
              </a:ext>
            </a:extLst>
          </p:cNvPr>
          <p:cNvSpPr>
            <a:spLocks noGrp="1"/>
          </p:cNvSpPr>
          <p:nvPr>
            <p:ph sz="half" idx="2"/>
          </p:nvPr>
        </p:nvSpPr>
        <p:spPr>
          <a:xfrm>
            <a:off x="704088" y="2221994"/>
            <a:ext cx="6766560" cy="3739896"/>
          </a:xfrm>
        </p:spPr>
        <p:txBody>
          <a:bodyPr vert="horz" lIns="91440" tIns="45720" rIns="91440" bIns="45720" rtlCol="0">
            <a:normAutofit/>
          </a:bodyPr>
          <a:lstStyle/>
          <a:p>
            <a:r>
              <a:rPr lang="en-US"/>
              <a:t>Introduction to Employee Engagement</a:t>
            </a:r>
          </a:p>
          <a:p>
            <a:r>
              <a:rPr lang="en-US"/>
              <a:t>Tools and Technologies for Remote Engagement</a:t>
            </a:r>
          </a:p>
          <a:p>
            <a:r>
              <a:rPr lang="en-US"/>
              <a:t>Key Strategies to Enhance Engagement in Remote Settings</a:t>
            </a:r>
          </a:p>
          <a:p>
            <a:r>
              <a:rPr lang="en-US"/>
              <a:t>Case Studies of Successful Implementations</a:t>
            </a:r>
          </a:p>
          <a:p>
            <a:r>
              <a:rPr lang="en-US"/>
              <a:t>Case Studies Across Industries</a:t>
            </a:r>
          </a:p>
        </p:txBody>
      </p:sp>
      <p:cxnSp>
        <p:nvCxnSpPr>
          <p:cNvPr id="16" name="Straight Connector 15">
            <a:extLst>
              <a:ext uri="{FF2B5EF4-FFF2-40B4-BE49-F238E27FC236}">
                <a16:creationId xmlns:a16="http://schemas.microsoft.com/office/drawing/2014/main" id="{D2E57F3D-33BE-4306-87E6-245763719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658368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BA3C59D-8641-484F-A35C-361AD7E1553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4768"/>
            <a:ext cx="6583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16692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Sick man video conferencing with doctors using laptop">
            <a:extLst>
              <a:ext uri="{FF2B5EF4-FFF2-40B4-BE49-F238E27FC236}">
                <a16:creationId xmlns:a16="http://schemas.microsoft.com/office/drawing/2014/main" id="{2A3479C7-2224-43F6-8546-90252F915460}"/>
              </a:ext>
            </a:extLst>
          </p:cNvPr>
          <p:cNvPicPr>
            <a:picLocks noGrp="1" noChangeAspect="1"/>
          </p:cNvPicPr>
          <p:nvPr>
            <p:ph sz="half" idx="1"/>
          </p:nvPr>
        </p:nvPicPr>
        <p:blipFill>
          <a:blip r:embed="rId3"/>
          <a:srcRect r="11477" b="-3"/>
          <a:stretch/>
        </p:blipFill>
        <p:spPr>
          <a:xfrm>
            <a:off x="804672" y="3044952"/>
            <a:ext cx="3941064" cy="2971800"/>
          </a:xfrm>
          <a:prstGeom prst="rect">
            <a:avLst/>
          </a:prstGeom>
        </p:spPr>
      </p:pic>
      <p:sp>
        <p:nvSpPr>
          <p:cNvPr id="2" name="Title 1">
            <a:extLst>
              <a:ext uri="{FF2B5EF4-FFF2-40B4-BE49-F238E27FC236}">
                <a16:creationId xmlns:a16="http://schemas.microsoft.com/office/drawing/2014/main" id="{70D189D2-F486-FA72-E300-EC1013D23522}"/>
              </a:ext>
            </a:extLst>
          </p:cNvPr>
          <p:cNvSpPr>
            <a:spLocks noGrp="1"/>
          </p:cNvSpPr>
          <p:nvPr>
            <p:ph type="title"/>
          </p:nvPr>
        </p:nvSpPr>
        <p:spPr>
          <a:xfrm>
            <a:off x="704087" y="914400"/>
            <a:ext cx="4041648" cy="1928741"/>
          </a:xfrm>
        </p:spPr>
        <p:txBody>
          <a:bodyPr vert="horz" lIns="91440" tIns="45720" rIns="91440" bIns="45720" rtlCol="0" anchor="t">
            <a:normAutofit/>
          </a:bodyPr>
          <a:lstStyle/>
          <a:p>
            <a:pPr>
              <a:lnSpc>
                <a:spcPct val="90000"/>
              </a:lnSpc>
            </a:pPr>
            <a:r>
              <a:rPr lang="en-US" sz="2500"/>
              <a:t>Case Study 1: Healthcare Industry's Remote Engagement Strategies</a:t>
            </a:r>
          </a:p>
        </p:txBody>
      </p:sp>
      <p:sp>
        <p:nvSpPr>
          <p:cNvPr id="4" name="Content Placeholder 3">
            <a:extLst>
              <a:ext uri="{FF2B5EF4-FFF2-40B4-BE49-F238E27FC236}">
                <a16:creationId xmlns:a16="http://schemas.microsoft.com/office/drawing/2014/main" id="{FFFF3BF3-621A-E2BF-B800-C88DFB00E93B}"/>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330952" y="968377"/>
            <a:ext cx="6144768" cy="5006436"/>
          </a:xfrm>
        </p:spPr>
        <p:txBody>
          <a:bodyPr>
            <a:normAutofit/>
          </a:bodyPr>
          <a:lstStyle/>
          <a:p>
            <a:pPr marL="0" indent="0">
              <a:spcBef>
                <a:spcPts val="2500"/>
              </a:spcBef>
              <a:buNone/>
            </a:pPr>
            <a:r>
              <a:rPr lang="en-IN" sz="1400" b="1"/>
              <a:t>Virtual Training Programs</a:t>
            </a:r>
          </a:p>
          <a:p>
            <a:pPr marL="0" lvl="1" indent="0">
              <a:buNone/>
            </a:pPr>
            <a:r>
              <a:rPr lang="en-IN" sz="1400"/>
              <a:t>Virtual training programs have become a popular remote engagement strategy in the healthcare industry. They provide an effective way to train employees on new procedures and technologies, while reducing the need for in-person training sessions.</a:t>
            </a:r>
          </a:p>
          <a:p>
            <a:pPr marL="0" indent="0">
              <a:spcBef>
                <a:spcPts val="2500"/>
              </a:spcBef>
              <a:buNone/>
            </a:pPr>
            <a:r>
              <a:rPr lang="en-IN" sz="1400" b="1"/>
              <a:t>Virtual Team Building Activities</a:t>
            </a:r>
          </a:p>
          <a:p>
            <a:pPr marL="0" lvl="1" indent="0">
              <a:buNone/>
            </a:pPr>
            <a:r>
              <a:rPr lang="en-IN" sz="1400"/>
              <a:t>Virtual team building activities have been implemented in the healthcare industry to improve employee engagement and foster teamwork. These activities include virtual games, team challenges, and online social events.</a:t>
            </a:r>
          </a:p>
          <a:p>
            <a:pPr marL="0" indent="0">
              <a:spcBef>
                <a:spcPts val="2500"/>
              </a:spcBef>
              <a:buNone/>
            </a:pPr>
            <a:r>
              <a:rPr lang="en-IN" sz="1400" b="1"/>
              <a:t>Telehealth Services</a:t>
            </a:r>
          </a:p>
          <a:p>
            <a:pPr marL="0" lvl="1" indent="0">
              <a:buNone/>
            </a:pPr>
            <a:r>
              <a:rPr lang="en-IN" sz="1400"/>
              <a:t>Telehealth services have become increasingly popular in the healthcare industry, providing patients with remote access to healthcare services such as consultations, diagnosis, and treatment. This has improved patient outcomes and access to care.</a:t>
            </a:r>
          </a:p>
        </p:txBody>
      </p:sp>
      <p:cxnSp>
        <p:nvCxnSpPr>
          <p:cNvPr id="16" name="Straight Connector 15">
            <a:extLst>
              <a:ext uri="{FF2B5EF4-FFF2-40B4-BE49-F238E27FC236}">
                <a16:creationId xmlns:a16="http://schemas.microsoft.com/office/drawing/2014/main" id="{D2E57F3D-33BE-4306-87E6-245763719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4672" y="723900"/>
            <a:ext cx="10588752"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E0104E4-99BC-494F-8342-F250828E574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9065" y="6145599"/>
            <a:ext cx="105828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16126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Happy young office workers playing table football using VR headsets">
            <a:extLst>
              <a:ext uri="{FF2B5EF4-FFF2-40B4-BE49-F238E27FC236}">
                <a16:creationId xmlns:a16="http://schemas.microsoft.com/office/drawing/2014/main" id="{2B62AA74-0D28-4C72-AEAA-3E21B4461652}"/>
              </a:ext>
            </a:extLst>
          </p:cNvPr>
          <p:cNvPicPr>
            <a:picLocks noGrp="1" noChangeAspect="1"/>
          </p:cNvPicPr>
          <p:nvPr>
            <p:ph sz="half" idx="1"/>
          </p:nvPr>
        </p:nvPicPr>
        <p:blipFill>
          <a:blip r:embed="rId3"/>
          <a:srcRect l="32291" r="26876" b="2"/>
          <a:stretch/>
        </p:blipFill>
        <p:spPr>
          <a:xfrm>
            <a:off x="20" y="-17929"/>
            <a:ext cx="4206220" cy="6875929"/>
          </a:xfrm>
          <a:prstGeom prst="rect">
            <a:avLst/>
          </a:prstGeom>
        </p:spPr>
      </p:pic>
      <p:sp>
        <p:nvSpPr>
          <p:cNvPr id="2" name="Title 1">
            <a:extLst>
              <a:ext uri="{FF2B5EF4-FFF2-40B4-BE49-F238E27FC236}">
                <a16:creationId xmlns:a16="http://schemas.microsoft.com/office/drawing/2014/main" id="{57CCB5FF-B881-B0FE-7F31-ABF173C723FB}"/>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sz="3100"/>
              <a:t>Case Study 2: Technology Sector's Innovative Approaches</a:t>
            </a:r>
          </a:p>
        </p:txBody>
      </p:sp>
      <p:sp>
        <p:nvSpPr>
          <p:cNvPr id="4" name="Content Placeholder 3">
            <a:extLst>
              <a:ext uri="{FF2B5EF4-FFF2-40B4-BE49-F238E27FC236}">
                <a16:creationId xmlns:a16="http://schemas.microsoft.com/office/drawing/2014/main" id="{05B60074-B455-B4D0-8C71-B1CEF50A380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IN" sz="1400" b="1"/>
              <a:t>Virtual Hackathons</a:t>
            </a:r>
          </a:p>
          <a:p>
            <a:pPr marL="0" lvl="1" indent="0">
              <a:buNone/>
            </a:pPr>
            <a:r>
              <a:rPr lang="en-IN" sz="1400"/>
              <a:t>Virtual hackathons are an innovative approach to remote engagement in the technology sector. They allow teams to collaborate and develop new ideas and solutions remotely.</a:t>
            </a:r>
          </a:p>
          <a:p>
            <a:pPr marL="0" indent="0">
              <a:spcBef>
                <a:spcPts val="2500"/>
              </a:spcBef>
              <a:buNone/>
            </a:pPr>
            <a:r>
              <a:rPr lang="en-IN" sz="1400" b="1"/>
              <a:t>Virtual Happy Hours</a:t>
            </a:r>
          </a:p>
          <a:p>
            <a:pPr marL="0" lvl="1" indent="0">
              <a:buNone/>
            </a:pPr>
            <a:r>
              <a:rPr lang="en-IN" sz="1400"/>
              <a:t>Virtual happy hours are another innovative approach to remote engagement in the technology sector. They allow teams to socialize and bond over drinks and games, fostering a sense of community and team spirit.</a:t>
            </a:r>
          </a:p>
          <a:p>
            <a:pPr marL="0" indent="0">
              <a:spcBef>
                <a:spcPts val="2500"/>
              </a:spcBef>
              <a:buNone/>
            </a:pPr>
            <a:r>
              <a:rPr lang="en-IN" sz="1400" b="1"/>
              <a:t>Virtual Team Building Games</a:t>
            </a:r>
          </a:p>
          <a:p>
            <a:pPr marL="0" lvl="1" indent="0">
              <a:buNone/>
            </a:pPr>
            <a:r>
              <a:rPr lang="en-IN" sz="1400"/>
              <a:t>Virtual team building games are a popular approach to remote engagement in the technology sector. They allow teams to foster collaboration and creativity while having fun together.</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21005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Female teacher teaches math to her students online">
            <a:extLst>
              <a:ext uri="{FF2B5EF4-FFF2-40B4-BE49-F238E27FC236}">
                <a16:creationId xmlns:a16="http://schemas.microsoft.com/office/drawing/2014/main" id="{9788FFFC-20FA-4FCA-84CB-489CC8E5D860}"/>
              </a:ext>
            </a:extLst>
          </p:cNvPr>
          <p:cNvPicPr>
            <a:picLocks noGrp="1" noChangeAspect="1"/>
          </p:cNvPicPr>
          <p:nvPr>
            <p:ph sz="half" idx="1"/>
          </p:nvPr>
        </p:nvPicPr>
        <p:blipFill>
          <a:blip r:embed="rId3"/>
          <a:srcRect l="28621" r="30546" b="2"/>
          <a:stretch/>
        </p:blipFill>
        <p:spPr>
          <a:xfrm>
            <a:off x="20" y="-17929"/>
            <a:ext cx="4206220" cy="6875929"/>
          </a:xfrm>
          <a:prstGeom prst="rect">
            <a:avLst/>
          </a:prstGeom>
        </p:spPr>
      </p:pic>
      <p:sp>
        <p:nvSpPr>
          <p:cNvPr id="2" name="Title 1">
            <a:extLst>
              <a:ext uri="{FF2B5EF4-FFF2-40B4-BE49-F238E27FC236}">
                <a16:creationId xmlns:a16="http://schemas.microsoft.com/office/drawing/2014/main" id="{9DFDBAB9-0233-2F9A-2B91-FB6F1E9DEA0E}"/>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sz="3100"/>
              <a:t>Case Study 3: Education Sector's Use of Remote Engagement Tools</a:t>
            </a:r>
          </a:p>
        </p:txBody>
      </p:sp>
      <p:sp>
        <p:nvSpPr>
          <p:cNvPr id="4" name="Content Placeholder 3">
            <a:extLst>
              <a:ext uri="{FF2B5EF4-FFF2-40B4-BE49-F238E27FC236}">
                <a16:creationId xmlns:a16="http://schemas.microsoft.com/office/drawing/2014/main" id="{665FBAA3-5DFD-176E-B7E9-DC656502B099}"/>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IN" sz="1400" b="1"/>
              <a:t>Virtual Classrooms</a:t>
            </a:r>
          </a:p>
          <a:p>
            <a:pPr marL="0" lvl="1" indent="0">
              <a:buNone/>
            </a:pPr>
            <a:r>
              <a:rPr lang="en-IN" sz="1400"/>
              <a:t>Virtual classrooms have become an essential remote engagement tool for the education sector. They help students and teachers stay connected and engaged in their learning.</a:t>
            </a:r>
          </a:p>
          <a:p>
            <a:pPr marL="0" indent="0">
              <a:spcBef>
                <a:spcPts val="2500"/>
              </a:spcBef>
              <a:buNone/>
            </a:pPr>
            <a:r>
              <a:rPr lang="en-IN" sz="1400" b="1"/>
              <a:t>Online Training Programs</a:t>
            </a:r>
          </a:p>
          <a:p>
            <a:pPr marL="0" lvl="1" indent="0">
              <a:buNone/>
            </a:pPr>
            <a:r>
              <a:rPr lang="en-IN" sz="1400"/>
              <a:t>Online training programs have become increasingly popular in the education sector, providing users with a flexible learning experience.</a:t>
            </a:r>
          </a:p>
          <a:p>
            <a:pPr marL="0" indent="0">
              <a:spcBef>
                <a:spcPts val="2500"/>
              </a:spcBef>
              <a:buNone/>
            </a:pPr>
            <a:r>
              <a:rPr lang="en-IN" sz="1400" b="1"/>
              <a:t>Peer-to-Peer Mentoring</a:t>
            </a:r>
          </a:p>
          <a:p>
            <a:pPr marL="0" lvl="1" indent="0">
              <a:buNone/>
            </a:pPr>
            <a:r>
              <a:rPr lang="en-IN" sz="1400"/>
              <a:t>Peer-to-peer mentoring has become an effective way to foster engagement and collaboration among students and teachers in remote settings.</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94804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F710FDB-0919-493E-8539-8240C23F1E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A2CE4963-A09C-4C70-C2A9-DA2E4E900460}"/>
              </a:ext>
            </a:extLst>
          </p:cNvPr>
          <p:cNvSpPr>
            <a:spLocks noGrp="1"/>
          </p:cNvSpPr>
          <p:nvPr>
            <p:ph type="title"/>
          </p:nvPr>
        </p:nvSpPr>
        <p:spPr>
          <a:xfrm>
            <a:off x="700636" y="1280538"/>
            <a:ext cx="7995130" cy="1408176"/>
          </a:xfrm>
        </p:spPr>
        <p:txBody>
          <a:bodyPr anchor="b">
            <a:normAutofit/>
          </a:bodyPr>
          <a:lstStyle/>
          <a:p>
            <a:pPr>
              <a:lnSpc>
                <a:spcPct val="90000"/>
              </a:lnSpc>
            </a:pPr>
            <a:r>
              <a:rPr lang="en-IN" sz="4700"/>
              <a:t>Conclusion and Future Directions</a:t>
            </a:r>
          </a:p>
        </p:txBody>
      </p:sp>
      <p:cxnSp>
        <p:nvCxnSpPr>
          <p:cNvPr id="11" name="Straight Connector 10">
            <a:extLst>
              <a:ext uri="{FF2B5EF4-FFF2-40B4-BE49-F238E27FC236}">
                <a16:creationId xmlns:a16="http://schemas.microsoft.com/office/drawing/2014/main" id="{CA8CF56C-58F2-6FFF-1369-D8C85682AD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3077378"/>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4" name="Content Placeholder 2">
            <a:extLst>
              <a:ext uri="{FF2B5EF4-FFF2-40B4-BE49-F238E27FC236}">
                <a16:creationId xmlns:a16="http://schemas.microsoft.com/office/drawing/2014/main" id="{A5643464-59E4-55A3-3E86-AF6FE0694FEE}"/>
              </a:ext>
            </a:extLst>
          </p:cNvPr>
          <p:cNvGraphicFramePr>
            <a:graphicFrameLocks noGrp="1"/>
          </p:cNvGraphicFramePr>
          <p:nvPr>
            <p:ph idx="1"/>
            <p:extLst>
              <p:ext uri="{D42A27DB-BD31-4B8C-83A1-F6EECF244321}">
                <p14:modId xmlns:p14="http://schemas.microsoft.com/office/powerpoint/2010/main" val="1707354126"/>
              </p:ext>
              <p:ext uri="{E7BDC344-281C-4309-B0C6-D0EE65EED2A8}">
                <p202:designPr xmlns:p202="http://schemas.microsoft.com/office/powerpoint/2020/02/main">
                  <p202:designTagLst>
                    <p202:designTag name="ARCH:1:CLS" val="InformationBlock"/>
                    <p202:designTag name="ARCH:1:VSVAR" val="TitledTextBox"/>
                  </p202:designTagLst>
                </p202:designPr>
              </p:ext>
            </p:extLst>
          </p:nvPr>
        </p:nvGraphicFramePr>
        <p:xfrm>
          <a:off x="704087" y="3659393"/>
          <a:ext cx="10785783" cy="251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7119051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1" name="Rectangle 10">
            <a:extLst>
              <a:ext uri="{FF2B5EF4-FFF2-40B4-BE49-F238E27FC236}">
                <a16:creationId xmlns:a16="http://schemas.microsoft.com/office/drawing/2014/main" id="{DEF92653-5D6D-47E6-8744-0DAF76E04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7CA39A0A-23D4-5191-FB55-04DB45FF7785}"/>
              </a:ext>
            </a:extLst>
          </p:cNvPr>
          <p:cNvSpPr>
            <a:spLocks noGrp="1"/>
          </p:cNvSpPr>
          <p:nvPr>
            <p:ph type="title"/>
          </p:nvPr>
        </p:nvSpPr>
        <p:spPr>
          <a:xfrm>
            <a:off x="695324" y="1145308"/>
            <a:ext cx="7600263" cy="4860947"/>
          </a:xfrm>
        </p:spPr>
        <p:txBody>
          <a:bodyPr vert="horz" lIns="91440" tIns="45720" rIns="91440" bIns="45720" rtlCol="0" anchor="b">
            <a:normAutofit/>
          </a:bodyPr>
          <a:lstStyle/>
          <a:p>
            <a:r>
              <a:rPr lang="en-US" sz="7600"/>
              <a:t>Introduction to Employee Engagement</a:t>
            </a:r>
          </a:p>
        </p:txBody>
      </p:sp>
      <p:cxnSp>
        <p:nvCxnSpPr>
          <p:cNvPr id="13" name="Straight Connector 12">
            <a:extLst>
              <a:ext uri="{FF2B5EF4-FFF2-40B4-BE49-F238E27FC236}">
                <a16:creationId xmlns:a16="http://schemas.microsoft.com/office/drawing/2014/main" id="{67CEFA70-4D11-644F-D4FB-AFFE8747ECC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75542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50332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Business team excited by the success. Selective focus. Copy space. ">
            <a:extLst>
              <a:ext uri="{FF2B5EF4-FFF2-40B4-BE49-F238E27FC236}">
                <a16:creationId xmlns:a16="http://schemas.microsoft.com/office/drawing/2014/main" id="{496BFDE3-2DF4-4989-9215-647BE846614A}"/>
              </a:ext>
            </a:extLst>
          </p:cNvPr>
          <p:cNvPicPr>
            <a:picLocks noGrp="1" noChangeAspect="1"/>
          </p:cNvPicPr>
          <p:nvPr>
            <p:ph sz="half" idx="1"/>
          </p:nvPr>
        </p:nvPicPr>
        <p:blipFill>
          <a:blip r:embed="rId3"/>
          <a:srcRect l="8184" r="3293" b="-3"/>
          <a:stretch/>
        </p:blipFill>
        <p:spPr>
          <a:xfrm>
            <a:off x="804672" y="3044952"/>
            <a:ext cx="3941064" cy="2971800"/>
          </a:xfrm>
          <a:prstGeom prst="rect">
            <a:avLst/>
          </a:prstGeom>
        </p:spPr>
      </p:pic>
      <p:sp>
        <p:nvSpPr>
          <p:cNvPr id="2" name="Title 1">
            <a:extLst>
              <a:ext uri="{FF2B5EF4-FFF2-40B4-BE49-F238E27FC236}">
                <a16:creationId xmlns:a16="http://schemas.microsoft.com/office/drawing/2014/main" id="{42FE2120-CD06-2B02-4BA7-97513EB72FA1}"/>
              </a:ext>
            </a:extLst>
          </p:cNvPr>
          <p:cNvSpPr>
            <a:spLocks noGrp="1"/>
          </p:cNvSpPr>
          <p:nvPr>
            <p:ph type="title"/>
          </p:nvPr>
        </p:nvSpPr>
        <p:spPr>
          <a:xfrm>
            <a:off x="704087" y="914400"/>
            <a:ext cx="4041648" cy="1928741"/>
          </a:xfrm>
        </p:spPr>
        <p:txBody>
          <a:bodyPr vert="horz" lIns="91440" tIns="45720" rIns="91440" bIns="45720" rtlCol="0" anchor="t">
            <a:normAutofit/>
          </a:bodyPr>
          <a:lstStyle/>
          <a:p>
            <a:pPr>
              <a:lnSpc>
                <a:spcPct val="90000"/>
              </a:lnSpc>
            </a:pPr>
            <a:r>
              <a:rPr lang="en-US" sz="3100"/>
              <a:t>Definition and Significance of Employee Engagement</a:t>
            </a:r>
          </a:p>
        </p:txBody>
      </p:sp>
      <p:sp>
        <p:nvSpPr>
          <p:cNvPr id="4" name="Content Placeholder 3">
            <a:extLst>
              <a:ext uri="{FF2B5EF4-FFF2-40B4-BE49-F238E27FC236}">
                <a16:creationId xmlns:a16="http://schemas.microsoft.com/office/drawing/2014/main" id="{A8F4AC28-12CD-4686-3A8C-D25BCBFED31B}"/>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330952" y="968377"/>
            <a:ext cx="6144768" cy="5006436"/>
          </a:xfrm>
        </p:spPr>
        <p:txBody>
          <a:bodyPr>
            <a:normAutofit/>
          </a:bodyPr>
          <a:lstStyle/>
          <a:p>
            <a:pPr marL="0" indent="0">
              <a:spcBef>
                <a:spcPts val="2500"/>
              </a:spcBef>
              <a:buNone/>
            </a:pPr>
            <a:r>
              <a:rPr lang="en-IN" sz="1400" b="1"/>
              <a:t>Definition of Employee Engagement</a:t>
            </a:r>
          </a:p>
          <a:p>
            <a:pPr marL="0" lvl="1" indent="0">
              <a:buNone/>
            </a:pPr>
            <a:r>
              <a:rPr lang="en-IN" sz="1400"/>
              <a:t>Employee engagement refers to the emotional and psychological connection that employees have with their work, organization, and colleagues. It is a critical factor in driving productivity and organizational success.</a:t>
            </a:r>
          </a:p>
          <a:p>
            <a:pPr marL="0" indent="0">
              <a:spcBef>
                <a:spcPts val="2500"/>
              </a:spcBef>
              <a:buNone/>
            </a:pPr>
            <a:r>
              <a:rPr lang="en-IN" sz="1400" b="1"/>
              <a:t>Significance of Employee Engagement</a:t>
            </a:r>
          </a:p>
          <a:p>
            <a:pPr marL="0" lvl="1" indent="0">
              <a:buNone/>
            </a:pPr>
            <a:r>
              <a:rPr lang="en-IN" sz="1400"/>
              <a:t>Employee engagement is crucial for driving innovation, productivity, and success in an organization. It leads to higher levels of job satisfaction, employee well-being, and performance outcomes.</a:t>
            </a:r>
          </a:p>
          <a:p>
            <a:pPr marL="0" indent="0">
              <a:spcBef>
                <a:spcPts val="2500"/>
              </a:spcBef>
              <a:buNone/>
            </a:pPr>
            <a:r>
              <a:rPr lang="en-IN" sz="1400" b="1"/>
              <a:t>Importance of Maintaining Employee Engagement in Remote Settings</a:t>
            </a:r>
          </a:p>
          <a:p>
            <a:pPr marL="0" lvl="1" indent="0">
              <a:buNone/>
            </a:pPr>
            <a:r>
              <a:rPr lang="en-IN" sz="1400"/>
              <a:t>In remote settings, maintaining employee engagement is particularly important as employees may feel isolated and disconnected from the organization. Maintaining engagement requires effective communication, support, and recognition for employees.</a:t>
            </a:r>
          </a:p>
        </p:txBody>
      </p:sp>
      <p:cxnSp>
        <p:nvCxnSpPr>
          <p:cNvPr id="16" name="Straight Connector 15">
            <a:extLst>
              <a:ext uri="{FF2B5EF4-FFF2-40B4-BE49-F238E27FC236}">
                <a16:creationId xmlns:a16="http://schemas.microsoft.com/office/drawing/2014/main" id="{D2E57F3D-33BE-4306-87E6-245763719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4672" y="723900"/>
            <a:ext cx="10588752"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E0104E4-99BC-494F-8342-F250828E574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9065" y="6145599"/>
            <a:ext cx="105828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9292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Hand drawn businessman and business woman icons in red and black colors are connected by arrows randomly on white background. This image shows the social media, and online communication between business people.">
            <a:extLst>
              <a:ext uri="{FF2B5EF4-FFF2-40B4-BE49-F238E27FC236}">
                <a16:creationId xmlns:a16="http://schemas.microsoft.com/office/drawing/2014/main" id="{D5712584-3794-4C92-9974-453295B71016}"/>
              </a:ext>
            </a:extLst>
          </p:cNvPr>
          <p:cNvPicPr>
            <a:picLocks noGrp="1" noChangeAspect="1"/>
          </p:cNvPicPr>
          <p:nvPr>
            <p:ph sz="half" idx="1"/>
          </p:nvPr>
        </p:nvPicPr>
        <p:blipFill>
          <a:blip r:embed="rId3"/>
          <a:srcRect l="32423" r="26745" b="2"/>
          <a:stretch/>
        </p:blipFill>
        <p:spPr>
          <a:xfrm>
            <a:off x="20" y="-17929"/>
            <a:ext cx="4206220" cy="6875929"/>
          </a:xfrm>
          <a:prstGeom prst="rect">
            <a:avLst/>
          </a:prstGeom>
        </p:spPr>
      </p:pic>
      <p:sp>
        <p:nvSpPr>
          <p:cNvPr id="2" name="Title 1">
            <a:extLst>
              <a:ext uri="{FF2B5EF4-FFF2-40B4-BE49-F238E27FC236}">
                <a16:creationId xmlns:a16="http://schemas.microsoft.com/office/drawing/2014/main" id="{32E3431A-A2E8-628F-5807-801148E92C10}"/>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sz="3400"/>
              <a:t>Challenges of Maintaining Engagement in Remote Teams</a:t>
            </a:r>
          </a:p>
        </p:txBody>
      </p:sp>
      <p:sp>
        <p:nvSpPr>
          <p:cNvPr id="4" name="Content Placeholder 3">
            <a:extLst>
              <a:ext uri="{FF2B5EF4-FFF2-40B4-BE49-F238E27FC236}">
                <a16:creationId xmlns:a16="http://schemas.microsoft.com/office/drawing/2014/main" id="{497693F5-E881-C529-DC64-B2AF1FA0A4C6}"/>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IN" sz="1400" b="1"/>
              <a:t>Communication Barriers</a:t>
            </a:r>
          </a:p>
          <a:p>
            <a:pPr marL="0" lvl="1" indent="0">
              <a:buNone/>
            </a:pPr>
            <a:r>
              <a:rPr lang="en-IN" sz="1400"/>
              <a:t>Remote teams face communication barriers, such as poor internet connection, lack of non-verbal cues, and time zone differences, which can negatively impact employee engagement.</a:t>
            </a:r>
          </a:p>
          <a:p>
            <a:pPr marL="0" indent="0">
              <a:spcBef>
                <a:spcPts val="2500"/>
              </a:spcBef>
              <a:buNone/>
            </a:pPr>
            <a:r>
              <a:rPr lang="en-IN" sz="1400" b="1"/>
              <a:t>Lack of Social Interaction</a:t>
            </a:r>
          </a:p>
          <a:p>
            <a:pPr marL="0" lvl="1" indent="0">
              <a:buNone/>
            </a:pPr>
            <a:r>
              <a:rPr lang="en-IN" sz="1400"/>
              <a:t>Remote teams lack social interaction opportunities, such as watercooler conversations and team building events, which can negatively impact employee engagement and morale.</a:t>
            </a:r>
          </a:p>
          <a:p>
            <a:pPr marL="0" indent="0">
              <a:spcBef>
                <a:spcPts val="2500"/>
              </a:spcBef>
              <a:buNone/>
            </a:pPr>
            <a:r>
              <a:rPr lang="en-IN" sz="1400" b="1"/>
              <a:t>Difficulty in Accessing Resources</a:t>
            </a:r>
          </a:p>
          <a:p>
            <a:pPr marL="0" lvl="1" indent="0">
              <a:buNone/>
            </a:pPr>
            <a:r>
              <a:rPr lang="en-IN" sz="1400"/>
              <a:t>Remote teams may face difficulties in accessing essential resources, such as hardware, software, and support staff, which can negatively impact employee engagement and productivity.</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1727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People in an office">
            <a:extLst>
              <a:ext uri="{FF2B5EF4-FFF2-40B4-BE49-F238E27FC236}">
                <a16:creationId xmlns:a16="http://schemas.microsoft.com/office/drawing/2014/main" id="{417FE67A-0E14-4ECD-AEE7-1699737AF533}"/>
              </a:ext>
            </a:extLst>
          </p:cNvPr>
          <p:cNvPicPr>
            <a:picLocks noGrp="1" noChangeAspect="1"/>
          </p:cNvPicPr>
          <p:nvPr>
            <p:ph sz="half" idx="1"/>
          </p:nvPr>
        </p:nvPicPr>
        <p:blipFill>
          <a:blip r:embed="rId3"/>
          <a:srcRect l="248" r="11229" b="-3"/>
          <a:stretch/>
        </p:blipFill>
        <p:spPr>
          <a:xfrm>
            <a:off x="804672" y="3044952"/>
            <a:ext cx="3941064" cy="2971800"/>
          </a:xfrm>
          <a:prstGeom prst="rect">
            <a:avLst/>
          </a:prstGeom>
        </p:spPr>
      </p:pic>
      <p:sp>
        <p:nvSpPr>
          <p:cNvPr id="2" name="Title 1">
            <a:extLst>
              <a:ext uri="{FF2B5EF4-FFF2-40B4-BE49-F238E27FC236}">
                <a16:creationId xmlns:a16="http://schemas.microsoft.com/office/drawing/2014/main" id="{F59F3F18-6A38-3EDD-F1CB-56C2C300CBCA}"/>
              </a:ext>
            </a:extLst>
          </p:cNvPr>
          <p:cNvSpPr>
            <a:spLocks noGrp="1"/>
          </p:cNvSpPr>
          <p:nvPr>
            <p:ph type="title"/>
          </p:nvPr>
        </p:nvSpPr>
        <p:spPr>
          <a:xfrm>
            <a:off x="704087" y="914400"/>
            <a:ext cx="4041648" cy="1928741"/>
          </a:xfrm>
        </p:spPr>
        <p:txBody>
          <a:bodyPr vert="horz" lIns="91440" tIns="45720" rIns="91440" bIns="45720" rtlCol="0" anchor="t">
            <a:normAutofit/>
          </a:bodyPr>
          <a:lstStyle/>
          <a:p>
            <a:r>
              <a:rPr lang="en-US"/>
              <a:t>Benefits of High Employee Engagement</a:t>
            </a:r>
          </a:p>
        </p:txBody>
      </p:sp>
      <p:sp>
        <p:nvSpPr>
          <p:cNvPr id="4" name="Content Placeholder 3">
            <a:extLst>
              <a:ext uri="{FF2B5EF4-FFF2-40B4-BE49-F238E27FC236}">
                <a16:creationId xmlns:a16="http://schemas.microsoft.com/office/drawing/2014/main" id="{8163BA1B-7B93-4C1C-8282-4DE0E4C2C958}"/>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330952" y="968377"/>
            <a:ext cx="6144768" cy="5006436"/>
          </a:xfrm>
        </p:spPr>
        <p:txBody>
          <a:bodyPr>
            <a:normAutofit/>
          </a:bodyPr>
          <a:lstStyle/>
          <a:p>
            <a:pPr marL="0" indent="0">
              <a:spcBef>
                <a:spcPts val="2500"/>
              </a:spcBef>
              <a:buNone/>
            </a:pPr>
            <a:r>
              <a:rPr lang="en-IN" sz="1400" b="1"/>
              <a:t>Improved Productivity</a:t>
            </a:r>
          </a:p>
          <a:p>
            <a:pPr marL="0" lvl="1" indent="0">
              <a:buNone/>
            </a:pPr>
            <a:r>
              <a:rPr lang="en-IN" sz="1400"/>
              <a:t>High employee engagement boosts productivity and employees are more likely to work harder, stay focused, and be more motivated to achieve organizational goals.</a:t>
            </a:r>
          </a:p>
          <a:p>
            <a:pPr marL="0" indent="0">
              <a:spcBef>
                <a:spcPts val="2500"/>
              </a:spcBef>
              <a:buNone/>
            </a:pPr>
            <a:r>
              <a:rPr lang="en-IN" sz="1400" b="1"/>
              <a:t>Higher Job Satisfaction</a:t>
            </a:r>
          </a:p>
          <a:p>
            <a:pPr marL="0" lvl="1" indent="0">
              <a:buNone/>
            </a:pPr>
            <a:r>
              <a:rPr lang="en-IN" sz="1400"/>
              <a:t>High employee engagement leads to higher job satisfaction, as employees are more likely to feel valued and find their work meaningful.</a:t>
            </a:r>
          </a:p>
          <a:p>
            <a:pPr marL="0" indent="0">
              <a:spcBef>
                <a:spcPts val="2500"/>
              </a:spcBef>
              <a:buNone/>
            </a:pPr>
            <a:r>
              <a:rPr lang="en-IN" sz="1400" b="1"/>
              <a:t>Improved Mental Health</a:t>
            </a:r>
          </a:p>
          <a:p>
            <a:pPr marL="0" lvl="1" indent="0">
              <a:buNone/>
            </a:pPr>
            <a:r>
              <a:rPr lang="en-IN" sz="1400"/>
              <a:t>High employee engagement is linked to improved mental health, as employees who are engaged and satisfied with their work are less likely to experience stress and burnout.</a:t>
            </a:r>
          </a:p>
          <a:p>
            <a:pPr marL="0" indent="0">
              <a:spcBef>
                <a:spcPts val="2500"/>
              </a:spcBef>
              <a:buNone/>
            </a:pPr>
            <a:r>
              <a:rPr lang="en-IN" sz="1400" b="1"/>
              <a:t>Better Work-Life Balance</a:t>
            </a:r>
          </a:p>
          <a:p>
            <a:pPr marL="0" lvl="1" indent="0">
              <a:buNone/>
            </a:pPr>
            <a:r>
              <a:rPr lang="en-IN" sz="1400"/>
              <a:t>High employee engagement leads to better work-life balance, as engaged employees are more likely to feel in control of their work and personal lives, leading to a higher quality of life.</a:t>
            </a:r>
          </a:p>
        </p:txBody>
      </p:sp>
      <p:cxnSp>
        <p:nvCxnSpPr>
          <p:cNvPr id="16" name="Straight Connector 15">
            <a:extLst>
              <a:ext uri="{FF2B5EF4-FFF2-40B4-BE49-F238E27FC236}">
                <a16:creationId xmlns:a16="http://schemas.microsoft.com/office/drawing/2014/main" id="{D2E57F3D-33BE-4306-87E6-245763719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4672" y="723900"/>
            <a:ext cx="10588752"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E0104E4-99BC-494F-8342-F250828E574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9065" y="6145599"/>
            <a:ext cx="105828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83681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1" name="Rectangle 10">
            <a:extLst>
              <a:ext uri="{FF2B5EF4-FFF2-40B4-BE49-F238E27FC236}">
                <a16:creationId xmlns:a16="http://schemas.microsoft.com/office/drawing/2014/main" id="{DEF92653-5D6D-47E6-8744-0DAF76E04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AD4C4203-BF60-07F0-07C1-FDEF4D9CE90A}"/>
              </a:ext>
            </a:extLst>
          </p:cNvPr>
          <p:cNvSpPr>
            <a:spLocks noGrp="1"/>
          </p:cNvSpPr>
          <p:nvPr>
            <p:ph type="title"/>
          </p:nvPr>
        </p:nvSpPr>
        <p:spPr>
          <a:xfrm>
            <a:off x="695324" y="1145308"/>
            <a:ext cx="7600263" cy="4860947"/>
          </a:xfrm>
        </p:spPr>
        <p:txBody>
          <a:bodyPr vert="horz" lIns="91440" tIns="45720" rIns="91440" bIns="45720" rtlCol="0" anchor="b">
            <a:normAutofit/>
          </a:bodyPr>
          <a:lstStyle/>
          <a:p>
            <a:r>
              <a:rPr lang="en-US" sz="7600"/>
              <a:t>Tools and Technologies for Remote Engagement</a:t>
            </a:r>
          </a:p>
        </p:txBody>
      </p:sp>
      <p:cxnSp>
        <p:nvCxnSpPr>
          <p:cNvPr id="13" name="Straight Connector 12">
            <a:extLst>
              <a:ext uri="{FF2B5EF4-FFF2-40B4-BE49-F238E27FC236}">
                <a16:creationId xmlns:a16="http://schemas.microsoft.com/office/drawing/2014/main" id="{67CEFA70-4D11-644F-D4FB-AFFE8747ECC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75542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0457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pic>
        <p:nvPicPr>
          <p:cNvPr id="5" name="Content Placeholder 4" descr="People in a computer screen">
            <a:extLst>
              <a:ext uri="{FF2B5EF4-FFF2-40B4-BE49-F238E27FC236}">
                <a16:creationId xmlns:a16="http://schemas.microsoft.com/office/drawing/2014/main" id="{D02D6EAB-6961-43B5-B658-1E067FEC8F62}"/>
              </a:ext>
            </a:extLst>
          </p:cNvPr>
          <p:cNvPicPr>
            <a:picLocks noGrp="1" noChangeAspect="1"/>
          </p:cNvPicPr>
          <p:nvPr>
            <p:ph sz="half" idx="1"/>
          </p:nvPr>
        </p:nvPicPr>
        <p:blipFill>
          <a:blip r:embed="rId3"/>
          <a:srcRect l="21586" r="-1" b="-1"/>
          <a:stretch/>
        </p:blipFill>
        <p:spPr>
          <a:xfrm>
            <a:off x="-1" y="10"/>
            <a:ext cx="8056345" cy="6857990"/>
          </a:xfrm>
          <a:prstGeom prst="rect">
            <a:avLst/>
          </a:prstGeom>
        </p:spPr>
      </p:pic>
      <p:sp>
        <p:nvSpPr>
          <p:cNvPr id="2" name="Title 1">
            <a:extLst>
              <a:ext uri="{FF2B5EF4-FFF2-40B4-BE49-F238E27FC236}">
                <a16:creationId xmlns:a16="http://schemas.microsoft.com/office/drawing/2014/main" id="{2600C60C-DFD9-7020-6C34-E301BE93C346}"/>
              </a:ext>
            </a:extLst>
          </p:cNvPr>
          <p:cNvSpPr>
            <a:spLocks noGrp="1"/>
          </p:cNvSpPr>
          <p:nvPr>
            <p:ph type="title"/>
          </p:nvPr>
        </p:nvSpPr>
        <p:spPr>
          <a:xfrm>
            <a:off x="8652507" y="1358671"/>
            <a:ext cx="2843711" cy="1493327"/>
          </a:xfrm>
        </p:spPr>
        <p:txBody>
          <a:bodyPr vert="horz" lIns="91440" tIns="45720" rIns="91440" bIns="45720" rtlCol="0" anchor="ctr">
            <a:normAutofit/>
          </a:bodyPr>
          <a:lstStyle/>
          <a:p>
            <a:pPr>
              <a:lnSpc>
                <a:spcPct val="90000"/>
              </a:lnSpc>
            </a:pPr>
            <a:r>
              <a:rPr lang="en-US" sz="2500"/>
              <a:t>Communication Platforms and Software</a:t>
            </a:r>
          </a:p>
        </p:txBody>
      </p:sp>
      <p:sp>
        <p:nvSpPr>
          <p:cNvPr id="4" name="Content Placeholder 3">
            <a:extLst>
              <a:ext uri="{FF2B5EF4-FFF2-40B4-BE49-F238E27FC236}">
                <a16:creationId xmlns:a16="http://schemas.microsoft.com/office/drawing/2014/main" id="{F1123547-A7F6-5D7D-92DC-5E18B87E9223}"/>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652509" y="3359338"/>
            <a:ext cx="2843711" cy="2862072"/>
          </a:xfrm>
        </p:spPr>
        <p:txBody>
          <a:bodyPr>
            <a:normAutofit/>
          </a:bodyPr>
          <a:lstStyle/>
          <a:p>
            <a:pPr marL="0" indent="0">
              <a:spcBef>
                <a:spcPts val="2500"/>
              </a:spcBef>
              <a:buNone/>
            </a:pPr>
            <a:endParaRPr lang="en-IN" sz="1400" b="1"/>
          </a:p>
          <a:p>
            <a:pPr marL="0" lvl="1" indent="0">
              <a:buNone/>
            </a:pPr>
            <a:r>
              <a:rPr lang="en-IN" sz="1400"/>
              <a:t>Communication platforms and software, such as Zoom and Microsoft Teams, allow remote teams to connect in real-time and collaborate effectively. They offer features such as video conferencing, instant messaging, and file sharing that can enhance engagement and productivity.</a:t>
            </a:r>
          </a:p>
        </p:txBody>
      </p:sp>
      <p:cxnSp>
        <p:nvCxnSpPr>
          <p:cNvPr id="16" name="Straight Connector 15">
            <a:extLst>
              <a:ext uri="{FF2B5EF4-FFF2-40B4-BE49-F238E27FC236}">
                <a16:creationId xmlns:a16="http://schemas.microsoft.com/office/drawing/2014/main" id="{511FC409-B3C2-4F68-865C-C5333D6F27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741170" y="1172935"/>
            <a:ext cx="2653318"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810270D-76A7-44B3-9746-7EDF5788602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741170" y="3105667"/>
            <a:ext cx="265331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71146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People at the meeting desk">
            <a:extLst>
              <a:ext uri="{FF2B5EF4-FFF2-40B4-BE49-F238E27FC236}">
                <a16:creationId xmlns:a16="http://schemas.microsoft.com/office/drawing/2014/main" id="{C6798ADE-E78D-48E6-9233-A852D468727B}"/>
              </a:ext>
            </a:extLst>
          </p:cNvPr>
          <p:cNvPicPr>
            <a:picLocks noGrp="1" noChangeAspect="1"/>
          </p:cNvPicPr>
          <p:nvPr>
            <p:ph sz="half" idx="1"/>
          </p:nvPr>
        </p:nvPicPr>
        <p:blipFill>
          <a:blip r:embed="rId3"/>
          <a:srcRect l="21204" r="29221"/>
          <a:stretch/>
        </p:blipFill>
        <p:spPr>
          <a:xfrm>
            <a:off x="6147816" y="10"/>
            <a:ext cx="6044184" cy="6857990"/>
          </a:xfrm>
          <a:prstGeom prst="rect">
            <a:avLst/>
          </a:prstGeom>
        </p:spPr>
      </p:pic>
      <p:sp>
        <p:nvSpPr>
          <p:cNvPr id="2" name="Title 1">
            <a:extLst>
              <a:ext uri="{FF2B5EF4-FFF2-40B4-BE49-F238E27FC236}">
                <a16:creationId xmlns:a16="http://schemas.microsoft.com/office/drawing/2014/main" id="{D0F731C4-AEBB-41C1-09F5-E4A529C72158}"/>
              </a:ext>
            </a:extLst>
          </p:cNvPr>
          <p:cNvSpPr>
            <a:spLocks noGrp="1"/>
          </p:cNvSpPr>
          <p:nvPr>
            <p:ph type="title"/>
          </p:nvPr>
        </p:nvSpPr>
        <p:spPr>
          <a:xfrm>
            <a:off x="704087" y="909637"/>
            <a:ext cx="4800600" cy="1307592"/>
          </a:xfrm>
        </p:spPr>
        <p:txBody>
          <a:bodyPr vert="horz" lIns="91440" tIns="45720" rIns="91440" bIns="45720" rtlCol="0" anchor="t">
            <a:normAutofit/>
          </a:bodyPr>
          <a:lstStyle/>
          <a:p>
            <a:pPr>
              <a:lnSpc>
                <a:spcPct val="90000"/>
              </a:lnSpc>
            </a:pPr>
            <a:r>
              <a:rPr lang="en-US" sz="2800"/>
              <a:t>Project Management and Collaboration Tools</a:t>
            </a:r>
          </a:p>
        </p:txBody>
      </p:sp>
      <p:sp>
        <p:nvSpPr>
          <p:cNvPr id="4" name="Content Placeholder 3">
            <a:extLst>
              <a:ext uri="{FF2B5EF4-FFF2-40B4-BE49-F238E27FC236}">
                <a16:creationId xmlns:a16="http://schemas.microsoft.com/office/drawing/2014/main" id="{08CE19F8-3D24-D032-ED38-EF1476DFCE9D}"/>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04089" y="2221992"/>
            <a:ext cx="4800600" cy="3739896"/>
          </a:xfrm>
        </p:spPr>
        <p:txBody>
          <a:bodyPr>
            <a:normAutofit/>
          </a:bodyPr>
          <a:lstStyle/>
          <a:p>
            <a:pPr marL="0" indent="0">
              <a:spcBef>
                <a:spcPts val="2500"/>
              </a:spcBef>
              <a:buNone/>
            </a:pPr>
            <a:r>
              <a:rPr lang="en-IN" sz="1400" b="1"/>
              <a:t>Trello</a:t>
            </a:r>
          </a:p>
          <a:p>
            <a:pPr marL="0" lvl="1" indent="0">
              <a:buNone/>
            </a:pPr>
            <a:r>
              <a:rPr lang="en-IN" sz="1400"/>
              <a:t>Trello is a project management tool that enables remote teams to work together effectively. It offers features such as task assignment, deadline tracking, and progress updates that can enhance engagement and productivity.</a:t>
            </a:r>
          </a:p>
          <a:p>
            <a:pPr marL="0" indent="0">
              <a:spcBef>
                <a:spcPts val="2500"/>
              </a:spcBef>
              <a:buNone/>
            </a:pPr>
            <a:r>
              <a:rPr lang="en-IN" sz="1400" b="1"/>
              <a:t>Asana</a:t>
            </a:r>
          </a:p>
          <a:p>
            <a:pPr marL="0" lvl="1" indent="0">
              <a:buNone/>
            </a:pPr>
            <a:r>
              <a:rPr lang="en-IN" sz="1400"/>
              <a:t>Asana is a collaboration tool that enables remote teams to work together effectively. It offers features such as task assignment, deadline tracking, and progress updates that can enhance engagement and productivity.</a:t>
            </a:r>
          </a:p>
        </p:txBody>
      </p:sp>
      <p:cxnSp>
        <p:nvCxnSpPr>
          <p:cNvPr id="16" name="Straight Connector 15">
            <a:extLst>
              <a:ext uri="{FF2B5EF4-FFF2-40B4-BE49-F238E27FC236}">
                <a16:creationId xmlns:a16="http://schemas.microsoft.com/office/drawing/2014/main" id="{511FC409-B3C2-4F68-865C-C5333D6F27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4645152"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810270D-76A7-44B3-9746-7EDF5788602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464515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59328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ChronicleVTI">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hronicleVTI" id="{508E4D90-5116-4BF0-876B-3F422DD1F65F}" vid="{AA21DC3D-92A8-43A4-8358-ED428371CD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2870</Words>
  <Application>Microsoft Office PowerPoint</Application>
  <PresentationFormat>Widescreen</PresentationFormat>
  <Paragraphs>172</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-apple-system</vt:lpstr>
      <vt:lpstr>Aptos</vt:lpstr>
      <vt:lpstr>Arial</vt:lpstr>
      <vt:lpstr>Calisto MT</vt:lpstr>
      <vt:lpstr>Univers Condensed</vt:lpstr>
      <vt:lpstr>ChronicleVTI</vt:lpstr>
      <vt:lpstr>Employee Engagement Strategies for Remote Teams</vt:lpstr>
      <vt:lpstr>Agenda Items</vt:lpstr>
      <vt:lpstr>Introduction to Employee Engagement</vt:lpstr>
      <vt:lpstr>Definition and Significance of Employee Engagement</vt:lpstr>
      <vt:lpstr>Challenges of Maintaining Engagement in Remote Teams</vt:lpstr>
      <vt:lpstr>Benefits of High Employee Engagement</vt:lpstr>
      <vt:lpstr>Tools and Technologies for Remote Engagement</vt:lpstr>
      <vt:lpstr>Communication Platforms and Software</vt:lpstr>
      <vt:lpstr>Project Management and Collaboration Tools</vt:lpstr>
      <vt:lpstr>Employee Recognition and Feedback Systems</vt:lpstr>
      <vt:lpstr>Key Strategies to Enhance Engagement in Remote Settings</vt:lpstr>
      <vt:lpstr>Fostering Communication and Collaboration</vt:lpstr>
      <vt:lpstr>Recognizing and Rewarding Contributions</vt:lpstr>
      <vt:lpstr>Providing Opportunities for Growth and Development</vt:lpstr>
      <vt:lpstr>Case Studies of Successful Implementations</vt:lpstr>
      <vt:lpstr>Case Study 1: Company A's Remote Engagement Strategy</vt:lpstr>
      <vt:lpstr>Case Study 2: Company B's Innovative Approaches</vt:lpstr>
      <vt:lpstr>Case Study 3: Company C's Use of Technology</vt:lpstr>
      <vt:lpstr>Case Studies Across Industries</vt:lpstr>
      <vt:lpstr>Case Study 1: Healthcare Industry's Remote Engagement Strategies</vt:lpstr>
      <vt:lpstr>Case Study 2: Technology Sector's Innovative Approaches</vt:lpstr>
      <vt:lpstr>Case Study 3: Education Sector's Use of Remote Engagement Tools</vt:lpstr>
      <vt:lpstr>Conclusion and Future Directions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Dr. Nitin Paranjape</dc:creator>
  <cp:lastModifiedBy>Dr. Nitin Paranjape</cp:lastModifiedBy>
  <cp:revision>1</cp:revision>
  <dcterms:created xsi:type="dcterms:W3CDTF">2024-09-12T14:36:34Z</dcterms:created>
  <dcterms:modified xsi:type="dcterms:W3CDTF">2024-09-12T14:40:07Z</dcterms:modified>
</cp:coreProperties>
</file>