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4"/>
  </p:notesMasterIdLst>
  <p:sldIdLst>
    <p:sldId id="2561" r:id="rId2"/>
    <p:sldId id="2562" r:id="rId3"/>
    <p:sldId id="2563" r:id="rId4"/>
    <p:sldId id="2564" r:id="rId5"/>
    <p:sldId id="2565" r:id="rId6"/>
    <p:sldId id="2566" r:id="rId7"/>
    <p:sldId id="2567" r:id="rId8"/>
    <p:sldId id="2568" r:id="rId9"/>
    <p:sldId id="2569" r:id="rId10"/>
    <p:sldId id="2570" r:id="rId11"/>
    <p:sldId id="2571" r:id="rId12"/>
    <p:sldId id="2572" r:id="rId13"/>
    <p:sldId id="2573" r:id="rId14"/>
    <p:sldId id="2574" r:id="rId15"/>
    <p:sldId id="2575" r:id="rId16"/>
    <p:sldId id="2576" r:id="rId17"/>
    <p:sldId id="2577" r:id="rId18"/>
    <p:sldId id="2578" r:id="rId19"/>
    <p:sldId id="2579" r:id="rId20"/>
    <p:sldId id="2580" r:id="rId21"/>
    <p:sldId id="2581" r:id="rId22"/>
    <p:sldId id="2582" r:id="rId23"/>
    <p:sldId id="2583" r:id="rId24"/>
    <p:sldId id="2584" r:id="rId25"/>
    <p:sldId id="2585" r:id="rId26"/>
    <p:sldId id="2586" r:id="rId27"/>
    <p:sldId id="2587" r:id="rId28"/>
    <p:sldId id="2588" r:id="rId29"/>
    <p:sldId id="2589" r:id="rId30"/>
    <p:sldId id="2590" r:id="rId31"/>
    <p:sldId id="2591" r:id="rId32"/>
    <p:sldId id="2592"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Financial Planning and Analysis for Startups" id="{A5384347-B9A1-425B-94CF-B5155A76EF91}">
          <p14:sldIdLst>
            <p14:sldId id="2561"/>
          </p14:sldIdLst>
        </p14:section>
        <p14:section name="Introduction" id="{B86A1BCF-F087-4446-BBED-563933DE9FCB}">
          <p14:sldIdLst>
            <p14:sldId id="2562"/>
            <p14:sldId id="2563"/>
            <p14:sldId id="2564"/>
          </p14:sldIdLst>
        </p14:section>
        <p14:section name="Financial Planning" id="{EDF03C46-587C-47CB-B1A8-2D1B53574BED}">
          <p14:sldIdLst>
            <p14:sldId id="2565"/>
            <p14:sldId id="2566"/>
            <p14:sldId id="2567"/>
            <p14:sldId id="2568"/>
          </p14:sldIdLst>
        </p14:section>
        <p14:section name="Key Components of Financial Analysis" id="{3814537D-71F9-429D-9E19-28E4BEFDCB52}">
          <p14:sldIdLst>
            <p14:sldId id="2569"/>
            <p14:sldId id="2570"/>
            <p14:sldId id="2571"/>
            <p14:sldId id="2572"/>
          </p14:sldIdLst>
        </p14:section>
        <p14:section name="Common Tools for Financial Analysis and Planning" id="{917C25DB-AFD7-42B1-8379-2EE669A974A0}">
          <p14:sldIdLst>
            <p14:sldId id="2573"/>
            <p14:sldId id="2574"/>
            <p14:sldId id="2575"/>
            <p14:sldId id="2576"/>
            <p14:sldId id="2577"/>
            <p14:sldId id="2578"/>
            <p14:sldId id="2579"/>
          </p14:sldIdLst>
        </p14:section>
        <p14:section name="Budgeting Techniques" id="{0385368C-1E98-4A49-9D4C-496DFA923A50}">
          <p14:sldIdLst>
            <p14:sldId id="2580"/>
            <p14:sldId id="2581"/>
            <p14:sldId id="2582"/>
            <p14:sldId id="2583"/>
          </p14:sldIdLst>
        </p14:section>
        <p14:section name="Forecasting Methods" id="{6CA974AB-A6B6-4ACC-893F-19525AB95F2F}">
          <p14:sldIdLst>
            <p14:sldId id="2584"/>
            <p14:sldId id="2585"/>
            <p14:sldId id="2586"/>
            <p14:sldId id="2587"/>
          </p14:sldIdLst>
        </p14:section>
        <p14:section name="Best Practices for Startups" id="{1480FCAA-C812-4E28-9492-9CB0DB1B7F15}">
          <p14:sldIdLst>
            <p14:sldId id="2588"/>
            <p14:sldId id="2589"/>
            <p14:sldId id="2590"/>
            <p14:sldId id="2591"/>
          </p14:sldIdLst>
        </p14:section>
        <p14:section name="Conclusion" id="{0D60BC3F-472F-4E19-BD97-302FD612E468}">
          <p14:sldIdLst>
            <p14:sldId id="2592"/>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7" autoAdjust="0"/>
    <p:restoredTop sz="41597" autoAdjust="0"/>
  </p:normalViewPr>
  <p:slideViewPr>
    <p:cSldViewPr snapToGrid="0">
      <p:cViewPr varScale="1">
        <p:scale>
          <a:sx n="21" d="100"/>
          <a:sy n="21" d="100"/>
        </p:scale>
        <p:origin x="2408" y="246"/>
      </p:cViewPr>
      <p:guideLst/>
    </p:cSldViewPr>
  </p:slideViewPr>
  <p:notesTextViewPr>
    <p:cViewPr>
      <p:scale>
        <a:sx n="1" d="1"/>
        <a:sy n="1" d="1"/>
      </p:scale>
      <p:origin x="0" y="0"/>
    </p:cViewPr>
  </p:notesTextViewPr>
  <p:sorterViewPr>
    <p:cViewPr>
      <p:scale>
        <a:sx n="25" d="100"/>
        <a:sy n="25" d="100"/>
      </p:scale>
      <p:origin x="0" y="-215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microsoft.com/office/2016/11/relationships/changesInfo" Target="changesInfos/changesInfo1.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r. Nitin Paranjape" userId="12ff91c4-1f32-4668-85b5-ca7338848d21" providerId="ADAL" clId="{38208EA1-06EE-490F-AF34-E7B06EC8BEA9}"/>
    <pc:docChg chg="modSld">
      <pc:chgData name="Dr. Nitin Paranjape" userId="12ff91c4-1f32-4668-85b5-ca7338848d21" providerId="ADAL" clId="{38208EA1-06EE-490F-AF34-E7B06EC8BEA9}" dt="2024-09-12T14:46:00.872" v="11" actId="113"/>
      <pc:docMkLst>
        <pc:docMk/>
      </pc:docMkLst>
      <pc:sldChg chg="modNotesTx">
        <pc:chgData name="Dr. Nitin Paranjape" userId="12ff91c4-1f32-4668-85b5-ca7338848d21" providerId="ADAL" clId="{38208EA1-06EE-490F-AF34-E7B06EC8BEA9}" dt="2024-09-12T14:46:00.872" v="11" actId="113"/>
        <pc:sldMkLst>
          <pc:docMk/>
          <pc:sldMk cId="3361390301" sldId="2561"/>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80271AC-57E7-4601-96C4-0E5AD4087B02}" type="doc">
      <dgm:prSet loTypeId="urn:microsoft.com/office/officeart/2024/3/layout/hArchList1" loCatId="List" qsTypeId="urn:microsoft.com/office/officeart/2005/8/quickstyle/simple4" qsCatId="simple" csTypeId="urn:microsoft.com/office/officeart/2005/8/colors/accent0_2" csCatId="mainScheme" phldr="1"/>
      <dgm:spPr/>
      <dgm:t>
        <a:bodyPr/>
        <a:lstStyle/>
        <a:p>
          <a:endParaRPr lang="en-US"/>
        </a:p>
      </dgm:t>
    </dgm:pt>
    <dgm:pt modelId="{F9C8880B-BCE7-4025-9CDF-869263A3C96B}">
      <dgm:prSet/>
      <dgm:spPr/>
      <dgm:t>
        <a:bodyPr/>
        <a:lstStyle/>
        <a:p>
          <a:pPr>
            <a:lnSpc>
              <a:spcPct val="100000"/>
            </a:lnSpc>
            <a:defRPr b="1"/>
          </a:pPr>
          <a:r>
            <a:rPr lang="en-IN"/>
            <a:t>Financial planning is essential for startups</a:t>
          </a:r>
          <a:endParaRPr lang="en-US"/>
        </a:p>
      </dgm:t>
    </dgm:pt>
    <dgm:pt modelId="{70960CFA-D774-48FC-B7AE-EEC230EA4C2D}" type="parTrans" cxnId="{F61D46EC-020B-4299-A56B-3C02C7A4DB37}">
      <dgm:prSet/>
      <dgm:spPr/>
      <dgm:t>
        <a:bodyPr/>
        <a:lstStyle/>
        <a:p>
          <a:endParaRPr lang="en-US"/>
        </a:p>
      </dgm:t>
    </dgm:pt>
    <dgm:pt modelId="{CBB63FCA-3578-407E-8045-5599BA3513AF}" type="sibTrans" cxnId="{F61D46EC-020B-4299-A56B-3C02C7A4DB37}">
      <dgm:prSet/>
      <dgm:spPr/>
      <dgm:t>
        <a:bodyPr/>
        <a:lstStyle/>
        <a:p>
          <a:pPr>
            <a:lnSpc>
              <a:spcPct val="100000"/>
            </a:lnSpc>
            <a:defRPr b="1"/>
          </a:pPr>
          <a:endParaRPr lang="en-US"/>
        </a:p>
      </dgm:t>
    </dgm:pt>
    <dgm:pt modelId="{00E94276-8AC3-45A9-A386-0EA7DECE4E03}">
      <dgm:prSet/>
      <dgm:spPr/>
      <dgm:t>
        <a:bodyPr/>
        <a:lstStyle/>
        <a:p>
          <a:pPr>
            <a:lnSpc>
              <a:spcPct val="100000"/>
            </a:lnSpc>
          </a:pPr>
          <a:r>
            <a:rPr lang="en-IN"/>
            <a:t>Startups need to create a financial plan to effectively manage their finances and plan for the future</a:t>
          </a:r>
          <a:endParaRPr lang="en-US"/>
        </a:p>
      </dgm:t>
    </dgm:pt>
    <dgm:pt modelId="{66B7133A-15C9-4D5F-85DE-176984C366D0}" type="parTrans" cxnId="{0CB92D1C-A8C2-4BFB-9A2D-EDB72DF5A759}">
      <dgm:prSet/>
      <dgm:spPr/>
      <dgm:t>
        <a:bodyPr/>
        <a:lstStyle/>
        <a:p>
          <a:endParaRPr lang="en-US"/>
        </a:p>
      </dgm:t>
    </dgm:pt>
    <dgm:pt modelId="{156FFE31-B8E1-46DC-9A7E-949332F5A10D}" type="sibTrans" cxnId="{0CB92D1C-A8C2-4BFB-9A2D-EDB72DF5A759}">
      <dgm:prSet/>
      <dgm:spPr/>
      <dgm:t>
        <a:bodyPr/>
        <a:lstStyle/>
        <a:p>
          <a:endParaRPr lang="en-US"/>
        </a:p>
      </dgm:t>
    </dgm:pt>
    <dgm:pt modelId="{D15BDF99-10E7-487E-9B83-1EFBDB8D39FC}">
      <dgm:prSet/>
      <dgm:spPr/>
      <dgm:t>
        <a:bodyPr/>
        <a:lstStyle/>
        <a:p>
          <a:pPr>
            <a:lnSpc>
              <a:spcPct val="100000"/>
            </a:lnSpc>
            <a:defRPr b="1"/>
          </a:pPr>
          <a:r>
            <a:rPr lang="en-IN"/>
            <a:t>Analyzing key financial components</a:t>
          </a:r>
          <a:endParaRPr lang="en-US"/>
        </a:p>
      </dgm:t>
    </dgm:pt>
    <dgm:pt modelId="{2B299E82-7D47-40EC-B70E-6805BEB5BD95}" type="parTrans" cxnId="{58F64C57-7496-4583-9734-38469FF08E4B}">
      <dgm:prSet/>
      <dgm:spPr/>
      <dgm:t>
        <a:bodyPr/>
        <a:lstStyle/>
        <a:p>
          <a:endParaRPr lang="en-US"/>
        </a:p>
      </dgm:t>
    </dgm:pt>
    <dgm:pt modelId="{3445EC14-F5EA-4B63-83B6-BB695BF51F5B}" type="sibTrans" cxnId="{58F64C57-7496-4583-9734-38469FF08E4B}">
      <dgm:prSet/>
      <dgm:spPr/>
      <dgm:t>
        <a:bodyPr/>
        <a:lstStyle/>
        <a:p>
          <a:pPr>
            <a:lnSpc>
              <a:spcPct val="100000"/>
            </a:lnSpc>
            <a:defRPr b="1"/>
          </a:pPr>
          <a:endParaRPr lang="en-US"/>
        </a:p>
      </dgm:t>
    </dgm:pt>
    <dgm:pt modelId="{492BF10F-E31E-4F1B-B3E7-91F970338185}">
      <dgm:prSet/>
      <dgm:spPr/>
      <dgm:t>
        <a:bodyPr/>
        <a:lstStyle/>
        <a:p>
          <a:pPr>
            <a:lnSpc>
              <a:spcPct val="100000"/>
            </a:lnSpc>
          </a:pPr>
          <a:r>
            <a:rPr lang="en-IN"/>
            <a:t>Startups should analyze key financial components such as revenue, expenses, and cash flow to make informed decisions</a:t>
          </a:r>
          <a:endParaRPr lang="en-US"/>
        </a:p>
      </dgm:t>
    </dgm:pt>
    <dgm:pt modelId="{F888EC79-E174-463D-902E-B28E733B4DBE}" type="parTrans" cxnId="{EFA79E2B-C062-41E0-8955-C95A3C029EEA}">
      <dgm:prSet/>
      <dgm:spPr/>
      <dgm:t>
        <a:bodyPr/>
        <a:lstStyle/>
        <a:p>
          <a:endParaRPr lang="en-US"/>
        </a:p>
      </dgm:t>
    </dgm:pt>
    <dgm:pt modelId="{D955D56B-8A7C-445A-86ED-EA4FC4250455}" type="sibTrans" cxnId="{EFA79E2B-C062-41E0-8955-C95A3C029EEA}">
      <dgm:prSet/>
      <dgm:spPr/>
      <dgm:t>
        <a:bodyPr/>
        <a:lstStyle/>
        <a:p>
          <a:endParaRPr lang="en-US"/>
        </a:p>
      </dgm:t>
    </dgm:pt>
    <dgm:pt modelId="{41A2F2A4-1AA4-4640-B471-1AB07563E213}">
      <dgm:prSet/>
      <dgm:spPr/>
      <dgm:t>
        <a:bodyPr/>
        <a:lstStyle/>
        <a:p>
          <a:pPr>
            <a:lnSpc>
              <a:spcPct val="100000"/>
            </a:lnSpc>
            <a:defRPr b="1"/>
          </a:pPr>
          <a:r>
            <a:rPr lang="en-IN"/>
            <a:t>Using budgeting and forecasting techniques</a:t>
          </a:r>
          <a:endParaRPr lang="en-US"/>
        </a:p>
      </dgm:t>
    </dgm:pt>
    <dgm:pt modelId="{195BEFA3-264E-44AD-BDB3-D692CA97D84C}" type="parTrans" cxnId="{8E7976B0-730F-4EE3-951D-D086B9EAF01D}">
      <dgm:prSet/>
      <dgm:spPr/>
      <dgm:t>
        <a:bodyPr/>
        <a:lstStyle/>
        <a:p>
          <a:endParaRPr lang="en-US"/>
        </a:p>
      </dgm:t>
    </dgm:pt>
    <dgm:pt modelId="{04078A50-1FF4-4012-994D-2272E91855DA}" type="sibTrans" cxnId="{8E7976B0-730F-4EE3-951D-D086B9EAF01D}">
      <dgm:prSet/>
      <dgm:spPr/>
      <dgm:t>
        <a:bodyPr/>
        <a:lstStyle/>
        <a:p>
          <a:pPr>
            <a:lnSpc>
              <a:spcPct val="100000"/>
            </a:lnSpc>
            <a:defRPr b="1"/>
          </a:pPr>
          <a:endParaRPr lang="en-US"/>
        </a:p>
      </dgm:t>
    </dgm:pt>
    <dgm:pt modelId="{8CFC8172-D65C-4517-B4F3-8CAB0216C5F7}">
      <dgm:prSet/>
      <dgm:spPr/>
      <dgm:t>
        <a:bodyPr/>
        <a:lstStyle/>
        <a:p>
          <a:pPr>
            <a:lnSpc>
              <a:spcPct val="100000"/>
            </a:lnSpc>
          </a:pPr>
          <a:r>
            <a:rPr lang="en-IN"/>
            <a:t>Startups can use budgeting and forecasting techniques to plan for the future and make informed financial decisions</a:t>
          </a:r>
          <a:endParaRPr lang="en-US"/>
        </a:p>
      </dgm:t>
    </dgm:pt>
    <dgm:pt modelId="{451E1F4E-68AD-4DBD-9C3C-1FB8478D5C6B}" type="parTrans" cxnId="{72BC06FD-88B1-4192-8205-F1421D3C6AB8}">
      <dgm:prSet/>
      <dgm:spPr/>
      <dgm:t>
        <a:bodyPr/>
        <a:lstStyle/>
        <a:p>
          <a:endParaRPr lang="en-US"/>
        </a:p>
      </dgm:t>
    </dgm:pt>
    <dgm:pt modelId="{FF596A4A-8615-4764-858A-D12DA1CF0B20}" type="sibTrans" cxnId="{72BC06FD-88B1-4192-8205-F1421D3C6AB8}">
      <dgm:prSet/>
      <dgm:spPr/>
      <dgm:t>
        <a:bodyPr/>
        <a:lstStyle/>
        <a:p>
          <a:endParaRPr lang="en-US"/>
        </a:p>
      </dgm:t>
    </dgm:pt>
    <dgm:pt modelId="{04E6785D-3122-4CCD-B80B-1F9D0BFC7778}">
      <dgm:prSet/>
      <dgm:spPr/>
      <dgm:t>
        <a:bodyPr/>
        <a:lstStyle/>
        <a:p>
          <a:pPr>
            <a:lnSpc>
              <a:spcPct val="100000"/>
            </a:lnSpc>
            <a:defRPr b="1"/>
          </a:pPr>
          <a:r>
            <a:rPr lang="en-IN"/>
            <a:t>Following best practices</a:t>
          </a:r>
          <a:endParaRPr lang="en-US"/>
        </a:p>
      </dgm:t>
    </dgm:pt>
    <dgm:pt modelId="{0B9F73BE-3434-4DDD-80AC-35073649D7F5}" type="parTrans" cxnId="{3CC39549-F4CE-4D9C-B13A-1D8A5CD78514}">
      <dgm:prSet/>
      <dgm:spPr/>
      <dgm:t>
        <a:bodyPr/>
        <a:lstStyle/>
        <a:p>
          <a:endParaRPr lang="en-US"/>
        </a:p>
      </dgm:t>
    </dgm:pt>
    <dgm:pt modelId="{C1D4713D-BE91-40CB-A80C-D89710DF85C3}" type="sibTrans" cxnId="{3CC39549-F4CE-4D9C-B13A-1D8A5CD78514}">
      <dgm:prSet/>
      <dgm:spPr/>
      <dgm:t>
        <a:bodyPr/>
        <a:lstStyle/>
        <a:p>
          <a:endParaRPr lang="en-US"/>
        </a:p>
      </dgm:t>
    </dgm:pt>
    <dgm:pt modelId="{1651BEA7-CEF3-47E5-848F-47005CEC1FD0}">
      <dgm:prSet/>
      <dgm:spPr/>
      <dgm:t>
        <a:bodyPr/>
        <a:lstStyle/>
        <a:p>
          <a:pPr>
            <a:lnSpc>
              <a:spcPct val="100000"/>
            </a:lnSpc>
          </a:pPr>
          <a:r>
            <a:rPr lang="en-IN"/>
            <a:t>Startups should follow best practices in financial planning and analysis to ensure they are making informed decisions and managing their finances effectively</a:t>
          </a:r>
          <a:endParaRPr lang="en-US"/>
        </a:p>
      </dgm:t>
    </dgm:pt>
    <dgm:pt modelId="{10637C64-D18C-4926-806E-7046B925D0B2}" type="parTrans" cxnId="{FB54C7C1-34BF-4991-8F45-5DAA9A22DBB5}">
      <dgm:prSet/>
      <dgm:spPr/>
      <dgm:t>
        <a:bodyPr/>
        <a:lstStyle/>
        <a:p>
          <a:endParaRPr lang="en-US"/>
        </a:p>
      </dgm:t>
    </dgm:pt>
    <dgm:pt modelId="{FA261DE5-7D1C-489E-9246-AE54F31CF88F}" type="sibTrans" cxnId="{FB54C7C1-34BF-4991-8F45-5DAA9A22DBB5}">
      <dgm:prSet/>
      <dgm:spPr/>
      <dgm:t>
        <a:bodyPr/>
        <a:lstStyle/>
        <a:p>
          <a:endParaRPr lang="en-US"/>
        </a:p>
      </dgm:t>
    </dgm:pt>
    <dgm:pt modelId="{0F6103A5-D1CC-4DA3-B83F-D22484BB8878}" type="pres">
      <dgm:prSet presAssocID="{780271AC-57E7-4601-96C4-0E5AD4087B02}" presName="Name0" presStyleCnt="0">
        <dgm:presLayoutVars>
          <dgm:dir/>
          <dgm:resizeHandles val="exact"/>
        </dgm:presLayoutVars>
      </dgm:prSet>
      <dgm:spPr/>
    </dgm:pt>
    <dgm:pt modelId="{59853F9A-84B4-4219-B217-83DD4DE647C0}" type="pres">
      <dgm:prSet presAssocID="{F9C8880B-BCE7-4025-9CDF-869263A3C96B}" presName="compNode" presStyleCnt="0"/>
      <dgm:spPr/>
    </dgm:pt>
    <dgm:pt modelId="{7593DFBE-13CD-45A4-B803-2E4B6975E819}" type="pres">
      <dgm:prSet presAssocID="{F9C8880B-BCE7-4025-9CDF-869263A3C96B}" presName="pictRect" presStyleLbl="revTx" presStyleIdx="0" presStyleCnt="8">
        <dgm:presLayoutVars>
          <dgm:chMax val="0"/>
          <dgm:bulletEnabled/>
        </dgm:presLayoutVars>
      </dgm:prSet>
      <dgm:spPr/>
    </dgm:pt>
    <dgm:pt modelId="{A967A6C6-46FE-4A73-9A08-CCA0A5A4AD54}" type="pres">
      <dgm:prSet presAssocID="{F9C8880B-BCE7-4025-9CDF-869263A3C96B}" presName="textRect" presStyleLbl="revTx" presStyleIdx="1" presStyleCnt="8">
        <dgm:presLayoutVars>
          <dgm:bulletEnabled/>
        </dgm:presLayoutVars>
      </dgm:prSet>
      <dgm:spPr/>
    </dgm:pt>
    <dgm:pt modelId="{A49FAE11-86F4-4994-8E98-23536F40AA0A}" type="pres">
      <dgm:prSet presAssocID="{CBB63FCA-3578-407E-8045-5599BA3513AF}" presName="sibTrans" presStyleLbl="sibTrans2D1" presStyleIdx="0" presStyleCnt="0"/>
      <dgm:spPr/>
    </dgm:pt>
    <dgm:pt modelId="{4C5C57EE-7E15-46F5-991D-7FEBCBE14434}" type="pres">
      <dgm:prSet presAssocID="{D15BDF99-10E7-487E-9B83-1EFBDB8D39FC}" presName="compNode" presStyleCnt="0"/>
      <dgm:spPr/>
    </dgm:pt>
    <dgm:pt modelId="{97DCB75B-FDF4-4DCF-9010-2CE2BC442B9C}" type="pres">
      <dgm:prSet presAssocID="{D15BDF99-10E7-487E-9B83-1EFBDB8D39FC}" presName="pictRect" presStyleLbl="revTx" presStyleIdx="2" presStyleCnt="8">
        <dgm:presLayoutVars>
          <dgm:chMax val="0"/>
          <dgm:bulletEnabled/>
        </dgm:presLayoutVars>
      </dgm:prSet>
      <dgm:spPr/>
    </dgm:pt>
    <dgm:pt modelId="{DF0F2A36-2A1B-4857-8E9B-39F04456BEED}" type="pres">
      <dgm:prSet presAssocID="{D15BDF99-10E7-487E-9B83-1EFBDB8D39FC}" presName="textRect" presStyleLbl="revTx" presStyleIdx="3" presStyleCnt="8">
        <dgm:presLayoutVars>
          <dgm:bulletEnabled/>
        </dgm:presLayoutVars>
      </dgm:prSet>
      <dgm:spPr/>
    </dgm:pt>
    <dgm:pt modelId="{5F4033D8-A826-4F30-AEEA-1B1F9FD6F613}" type="pres">
      <dgm:prSet presAssocID="{3445EC14-F5EA-4B63-83B6-BB695BF51F5B}" presName="sibTrans" presStyleLbl="sibTrans2D1" presStyleIdx="0" presStyleCnt="0"/>
      <dgm:spPr/>
    </dgm:pt>
    <dgm:pt modelId="{CADEBD6D-6E9F-47AC-8E65-98287CFF5A43}" type="pres">
      <dgm:prSet presAssocID="{41A2F2A4-1AA4-4640-B471-1AB07563E213}" presName="compNode" presStyleCnt="0"/>
      <dgm:spPr/>
    </dgm:pt>
    <dgm:pt modelId="{013F1A6D-76DC-4E19-808A-A678C6277D03}" type="pres">
      <dgm:prSet presAssocID="{41A2F2A4-1AA4-4640-B471-1AB07563E213}" presName="pictRect" presStyleLbl="revTx" presStyleIdx="4" presStyleCnt="8">
        <dgm:presLayoutVars>
          <dgm:chMax val="0"/>
          <dgm:bulletEnabled/>
        </dgm:presLayoutVars>
      </dgm:prSet>
      <dgm:spPr/>
    </dgm:pt>
    <dgm:pt modelId="{B64C9300-59AB-4319-A20B-45F3F6073E24}" type="pres">
      <dgm:prSet presAssocID="{41A2F2A4-1AA4-4640-B471-1AB07563E213}" presName="textRect" presStyleLbl="revTx" presStyleIdx="5" presStyleCnt="8">
        <dgm:presLayoutVars>
          <dgm:bulletEnabled/>
        </dgm:presLayoutVars>
      </dgm:prSet>
      <dgm:spPr/>
    </dgm:pt>
    <dgm:pt modelId="{246A39B2-89F4-47F9-A02B-C251A5A88B44}" type="pres">
      <dgm:prSet presAssocID="{04078A50-1FF4-4012-994D-2272E91855DA}" presName="sibTrans" presStyleLbl="sibTrans2D1" presStyleIdx="0" presStyleCnt="0"/>
      <dgm:spPr/>
    </dgm:pt>
    <dgm:pt modelId="{0099C59D-0E11-4233-9FD4-2FB37FC86E71}" type="pres">
      <dgm:prSet presAssocID="{04E6785D-3122-4CCD-B80B-1F9D0BFC7778}" presName="compNode" presStyleCnt="0"/>
      <dgm:spPr/>
    </dgm:pt>
    <dgm:pt modelId="{75DCA139-87C7-4CC9-9ED2-E61221F3B079}" type="pres">
      <dgm:prSet presAssocID="{04E6785D-3122-4CCD-B80B-1F9D0BFC7778}" presName="pictRect" presStyleLbl="revTx" presStyleIdx="6" presStyleCnt="8">
        <dgm:presLayoutVars>
          <dgm:chMax val="0"/>
          <dgm:bulletEnabled/>
        </dgm:presLayoutVars>
      </dgm:prSet>
      <dgm:spPr/>
    </dgm:pt>
    <dgm:pt modelId="{3E6ED062-59B2-429F-B1BB-338162FFEFF0}" type="pres">
      <dgm:prSet presAssocID="{04E6785D-3122-4CCD-B80B-1F9D0BFC7778}" presName="textRect" presStyleLbl="revTx" presStyleIdx="7" presStyleCnt="8">
        <dgm:presLayoutVars>
          <dgm:bulletEnabled/>
        </dgm:presLayoutVars>
      </dgm:prSet>
      <dgm:spPr/>
    </dgm:pt>
  </dgm:ptLst>
  <dgm:cxnLst>
    <dgm:cxn modelId="{7E119712-BD69-4863-BC3B-970937493F86}" type="presOf" srcId="{8CFC8172-D65C-4517-B4F3-8CAB0216C5F7}" destId="{B64C9300-59AB-4319-A20B-45F3F6073E24}" srcOrd="0" destOrd="0" presId="urn:microsoft.com/office/officeart/2024/3/layout/hArchList1"/>
    <dgm:cxn modelId="{E4B7A817-B5AF-4D3D-8837-8659BF22FC8D}" type="presOf" srcId="{3445EC14-F5EA-4B63-83B6-BB695BF51F5B}" destId="{5F4033D8-A826-4F30-AEEA-1B1F9FD6F613}" srcOrd="0" destOrd="0" presId="urn:microsoft.com/office/officeart/2024/3/layout/hArchList1"/>
    <dgm:cxn modelId="{0CB92D1C-A8C2-4BFB-9A2D-EDB72DF5A759}" srcId="{F9C8880B-BCE7-4025-9CDF-869263A3C96B}" destId="{00E94276-8AC3-45A9-A386-0EA7DECE4E03}" srcOrd="0" destOrd="0" parTransId="{66B7133A-15C9-4D5F-85DE-176984C366D0}" sibTransId="{156FFE31-B8E1-46DC-9A7E-949332F5A10D}"/>
    <dgm:cxn modelId="{ACA40A29-B5DA-4A46-A0E5-17CE8475692A}" type="presOf" srcId="{04E6785D-3122-4CCD-B80B-1F9D0BFC7778}" destId="{75DCA139-87C7-4CC9-9ED2-E61221F3B079}" srcOrd="0" destOrd="0" presId="urn:microsoft.com/office/officeart/2024/3/layout/hArchList1"/>
    <dgm:cxn modelId="{EFA79E2B-C062-41E0-8955-C95A3C029EEA}" srcId="{D15BDF99-10E7-487E-9B83-1EFBDB8D39FC}" destId="{492BF10F-E31E-4F1B-B3E7-91F970338185}" srcOrd="0" destOrd="0" parTransId="{F888EC79-E174-463D-902E-B28E733B4DBE}" sibTransId="{D955D56B-8A7C-445A-86ED-EA4FC4250455}"/>
    <dgm:cxn modelId="{F315755C-90B5-4E84-AFBE-4889BAC470DE}" type="presOf" srcId="{00E94276-8AC3-45A9-A386-0EA7DECE4E03}" destId="{A967A6C6-46FE-4A73-9A08-CCA0A5A4AD54}" srcOrd="0" destOrd="0" presId="urn:microsoft.com/office/officeart/2024/3/layout/hArchList1"/>
    <dgm:cxn modelId="{3360AC68-0261-458C-978B-3B3D03357E49}" type="presOf" srcId="{780271AC-57E7-4601-96C4-0E5AD4087B02}" destId="{0F6103A5-D1CC-4DA3-B83F-D22484BB8878}" srcOrd="0" destOrd="0" presId="urn:microsoft.com/office/officeart/2024/3/layout/hArchList1"/>
    <dgm:cxn modelId="{3CC39549-F4CE-4D9C-B13A-1D8A5CD78514}" srcId="{780271AC-57E7-4601-96C4-0E5AD4087B02}" destId="{04E6785D-3122-4CCD-B80B-1F9D0BFC7778}" srcOrd="3" destOrd="0" parTransId="{0B9F73BE-3434-4DDD-80AC-35073649D7F5}" sibTransId="{C1D4713D-BE91-40CB-A80C-D89710DF85C3}"/>
    <dgm:cxn modelId="{6500FA6F-9460-4BBA-A53F-78B5AA7AD334}" type="presOf" srcId="{1651BEA7-CEF3-47E5-848F-47005CEC1FD0}" destId="{3E6ED062-59B2-429F-B1BB-338162FFEFF0}" srcOrd="0" destOrd="0" presId="urn:microsoft.com/office/officeart/2024/3/layout/hArchList1"/>
    <dgm:cxn modelId="{58F64C57-7496-4583-9734-38469FF08E4B}" srcId="{780271AC-57E7-4601-96C4-0E5AD4087B02}" destId="{D15BDF99-10E7-487E-9B83-1EFBDB8D39FC}" srcOrd="1" destOrd="0" parTransId="{2B299E82-7D47-40EC-B70E-6805BEB5BD95}" sibTransId="{3445EC14-F5EA-4B63-83B6-BB695BF51F5B}"/>
    <dgm:cxn modelId="{FB4F4394-523E-47C1-B879-F5D6D72C9C0F}" type="presOf" srcId="{04078A50-1FF4-4012-994D-2272E91855DA}" destId="{246A39B2-89F4-47F9-A02B-C251A5A88B44}" srcOrd="0" destOrd="0" presId="urn:microsoft.com/office/officeart/2024/3/layout/hArchList1"/>
    <dgm:cxn modelId="{8E7976B0-730F-4EE3-951D-D086B9EAF01D}" srcId="{780271AC-57E7-4601-96C4-0E5AD4087B02}" destId="{41A2F2A4-1AA4-4640-B471-1AB07563E213}" srcOrd="2" destOrd="0" parTransId="{195BEFA3-264E-44AD-BDB3-D692CA97D84C}" sibTransId="{04078A50-1FF4-4012-994D-2272E91855DA}"/>
    <dgm:cxn modelId="{F47E62BB-BBE6-49CC-AA55-B2F6D57C3DD9}" type="presOf" srcId="{492BF10F-E31E-4F1B-B3E7-91F970338185}" destId="{DF0F2A36-2A1B-4857-8E9B-39F04456BEED}" srcOrd="0" destOrd="0" presId="urn:microsoft.com/office/officeart/2024/3/layout/hArchList1"/>
    <dgm:cxn modelId="{B13929BC-1728-46A5-AA00-0DDB3540C09F}" type="presOf" srcId="{D15BDF99-10E7-487E-9B83-1EFBDB8D39FC}" destId="{97DCB75B-FDF4-4DCF-9010-2CE2BC442B9C}" srcOrd="0" destOrd="0" presId="urn:microsoft.com/office/officeart/2024/3/layout/hArchList1"/>
    <dgm:cxn modelId="{FB54C7C1-34BF-4991-8F45-5DAA9A22DBB5}" srcId="{04E6785D-3122-4CCD-B80B-1F9D0BFC7778}" destId="{1651BEA7-CEF3-47E5-848F-47005CEC1FD0}" srcOrd="0" destOrd="0" parTransId="{10637C64-D18C-4926-806E-7046B925D0B2}" sibTransId="{FA261DE5-7D1C-489E-9246-AE54F31CF88F}"/>
    <dgm:cxn modelId="{E8B41FD9-0DFC-48D8-AC24-BB854B3245F6}" type="presOf" srcId="{41A2F2A4-1AA4-4640-B471-1AB07563E213}" destId="{013F1A6D-76DC-4E19-808A-A678C6277D03}" srcOrd="0" destOrd="0" presId="urn:microsoft.com/office/officeart/2024/3/layout/hArchList1"/>
    <dgm:cxn modelId="{F61D46EC-020B-4299-A56B-3C02C7A4DB37}" srcId="{780271AC-57E7-4601-96C4-0E5AD4087B02}" destId="{F9C8880B-BCE7-4025-9CDF-869263A3C96B}" srcOrd="0" destOrd="0" parTransId="{70960CFA-D774-48FC-B7AE-EEC230EA4C2D}" sibTransId="{CBB63FCA-3578-407E-8045-5599BA3513AF}"/>
    <dgm:cxn modelId="{BF371AEE-58E7-401C-A400-2ED3767AA153}" type="presOf" srcId="{F9C8880B-BCE7-4025-9CDF-869263A3C96B}" destId="{7593DFBE-13CD-45A4-B803-2E4B6975E819}" srcOrd="0" destOrd="0" presId="urn:microsoft.com/office/officeart/2024/3/layout/hArchList1"/>
    <dgm:cxn modelId="{207BCBFB-59F1-49D2-BF14-3546B152DCA0}" type="presOf" srcId="{CBB63FCA-3578-407E-8045-5599BA3513AF}" destId="{A49FAE11-86F4-4994-8E98-23536F40AA0A}" srcOrd="0" destOrd="0" presId="urn:microsoft.com/office/officeart/2024/3/layout/hArchList1"/>
    <dgm:cxn modelId="{72BC06FD-88B1-4192-8205-F1421D3C6AB8}" srcId="{41A2F2A4-1AA4-4640-B471-1AB07563E213}" destId="{8CFC8172-D65C-4517-B4F3-8CAB0216C5F7}" srcOrd="0" destOrd="0" parTransId="{451E1F4E-68AD-4DBD-9C3C-1FB8478D5C6B}" sibTransId="{FF596A4A-8615-4764-858A-D12DA1CF0B20}"/>
    <dgm:cxn modelId="{0CEF70F8-9102-49FA-A11D-2696BD0919C8}" type="presParOf" srcId="{0F6103A5-D1CC-4DA3-B83F-D22484BB8878}" destId="{59853F9A-84B4-4219-B217-83DD4DE647C0}" srcOrd="0" destOrd="0" presId="urn:microsoft.com/office/officeart/2024/3/layout/hArchList1"/>
    <dgm:cxn modelId="{9184525D-D832-414B-8C97-C8245DB5FF58}" type="presParOf" srcId="{59853F9A-84B4-4219-B217-83DD4DE647C0}" destId="{7593DFBE-13CD-45A4-B803-2E4B6975E819}" srcOrd="0" destOrd="0" presId="urn:microsoft.com/office/officeart/2024/3/layout/hArchList1"/>
    <dgm:cxn modelId="{3865BEB2-1ED1-4617-AFC0-FAA39D2557E7}" type="presParOf" srcId="{59853F9A-84B4-4219-B217-83DD4DE647C0}" destId="{A967A6C6-46FE-4A73-9A08-CCA0A5A4AD54}" srcOrd="1" destOrd="0" presId="urn:microsoft.com/office/officeart/2024/3/layout/hArchList1"/>
    <dgm:cxn modelId="{666C4F78-2D6A-40B4-A614-D658777B18AF}" type="presParOf" srcId="{0F6103A5-D1CC-4DA3-B83F-D22484BB8878}" destId="{A49FAE11-86F4-4994-8E98-23536F40AA0A}" srcOrd="1" destOrd="0" presId="urn:microsoft.com/office/officeart/2024/3/layout/hArchList1"/>
    <dgm:cxn modelId="{4B810EE5-AC5F-461F-A974-961265FB6C26}" type="presParOf" srcId="{0F6103A5-D1CC-4DA3-B83F-D22484BB8878}" destId="{4C5C57EE-7E15-46F5-991D-7FEBCBE14434}" srcOrd="2" destOrd="0" presId="urn:microsoft.com/office/officeart/2024/3/layout/hArchList1"/>
    <dgm:cxn modelId="{61536CB0-BDE5-4CF8-A501-947FA2669F86}" type="presParOf" srcId="{4C5C57EE-7E15-46F5-991D-7FEBCBE14434}" destId="{97DCB75B-FDF4-4DCF-9010-2CE2BC442B9C}" srcOrd="0" destOrd="0" presId="urn:microsoft.com/office/officeart/2024/3/layout/hArchList1"/>
    <dgm:cxn modelId="{BFBAFC51-067D-4332-AFA2-DCAA85196EE6}" type="presParOf" srcId="{4C5C57EE-7E15-46F5-991D-7FEBCBE14434}" destId="{DF0F2A36-2A1B-4857-8E9B-39F04456BEED}" srcOrd="1" destOrd="0" presId="urn:microsoft.com/office/officeart/2024/3/layout/hArchList1"/>
    <dgm:cxn modelId="{EE03FD72-1216-4970-960F-3811638D4A70}" type="presParOf" srcId="{0F6103A5-D1CC-4DA3-B83F-D22484BB8878}" destId="{5F4033D8-A826-4F30-AEEA-1B1F9FD6F613}" srcOrd="3" destOrd="0" presId="urn:microsoft.com/office/officeart/2024/3/layout/hArchList1"/>
    <dgm:cxn modelId="{C2CFBDB1-C32A-4562-BCE8-6CB6E6726A10}" type="presParOf" srcId="{0F6103A5-D1CC-4DA3-B83F-D22484BB8878}" destId="{CADEBD6D-6E9F-47AC-8E65-98287CFF5A43}" srcOrd="4" destOrd="0" presId="urn:microsoft.com/office/officeart/2024/3/layout/hArchList1"/>
    <dgm:cxn modelId="{191FDC6F-B827-4B50-A507-1D735D24A87A}" type="presParOf" srcId="{CADEBD6D-6E9F-47AC-8E65-98287CFF5A43}" destId="{013F1A6D-76DC-4E19-808A-A678C6277D03}" srcOrd="0" destOrd="0" presId="urn:microsoft.com/office/officeart/2024/3/layout/hArchList1"/>
    <dgm:cxn modelId="{A8D0C7D2-9A68-445A-ABE3-A05C0090249D}" type="presParOf" srcId="{CADEBD6D-6E9F-47AC-8E65-98287CFF5A43}" destId="{B64C9300-59AB-4319-A20B-45F3F6073E24}" srcOrd="1" destOrd="0" presId="urn:microsoft.com/office/officeart/2024/3/layout/hArchList1"/>
    <dgm:cxn modelId="{087DF570-9879-46D9-B0DF-FE23A98AD60A}" type="presParOf" srcId="{0F6103A5-D1CC-4DA3-B83F-D22484BB8878}" destId="{246A39B2-89F4-47F9-A02B-C251A5A88B44}" srcOrd="5" destOrd="0" presId="urn:microsoft.com/office/officeart/2024/3/layout/hArchList1"/>
    <dgm:cxn modelId="{81DE4A6B-1587-48C8-B68D-78661657C900}" type="presParOf" srcId="{0F6103A5-D1CC-4DA3-B83F-D22484BB8878}" destId="{0099C59D-0E11-4233-9FD4-2FB37FC86E71}" srcOrd="6" destOrd="0" presId="urn:microsoft.com/office/officeart/2024/3/layout/hArchList1"/>
    <dgm:cxn modelId="{F47BDDC3-F663-4B43-A03D-3DF949B9BA4F}" type="presParOf" srcId="{0099C59D-0E11-4233-9FD4-2FB37FC86E71}" destId="{75DCA139-87C7-4CC9-9ED2-E61221F3B079}" srcOrd="0" destOrd="0" presId="urn:microsoft.com/office/officeart/2024/3/layout/hArchList1"/>
    <dgm:cxn modelId="{A3DF11E5-0677-4CC2-A678-92AD28B8EA86}" type="presParOf" srcId="{0099C59D-0E11-4233-9FD4-2FB37FC86E71}" destId="{3E6ED062-59B2-429F-B1BB-338162FFEFF0}" srcOrd="1" destOrd="0" presId="urn:microsoft.com/office/officeart/2024/3/layout/hArc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93DFBE-13CD-45A4-B803-2E4B6975E819}">
      <dsp:nvSpPr>
        <dsp:cNvPr id="0" name=""/>
        <dsp:cNvSpPr/>
      </dsp:nvSpPr>
      <dsp:spPr>
        <a:xfrm>
          <a:off x="0" y="0"/>
          <a:ext cx="2592250" cy="6048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22860" rIns="22860" bIns="22860" numCol="1" spcCol="1270" anchor="t" anchorCtr="0">
          <a:noAutofit/>
        </a:bodyPr>
        <a:lstStyle/>
        <a:p>
          <a:pPr marL="0" lvl="0" indent="0" algn="l" defTabSz="800100">
            <a:lnSpc>
              <a:spcPct val="100000"/>
            </a:lnSpc>
            <a:spcBef>
              <a:spcPct val="0"/>
            </a:spcBef>
            <a:spcAft>
              <a:spcPct val="35000"/>
            </a:spcAft>
            <a:buNone/>
            <a:defRPr b="1"/>
          </a:pPr>
          <a:r>
            <a:rPr lang="en-IN" sz="1800" kern="1200"/>
            <a:t>Financial planning is essential for startups</a:t>
          </a:r>
          <a:endParaRPr lang="en-US" sz="1800" kern="1200"/>
        </a:p>
      </dsp:txBody>
      <dsp:txXfrm>
        <a:off x="0" y="0"/>
        <a:ext cx="2592250" cy="604882"/>
      </dsp:txXfrm>
    </dsp:sp>
    <dsp:sp modelId="{A967A6C6-46FE-4A73-9A08-CCA0A5A4AD54}">
      <dsp:nvSpPr>
        <dsp:cNvPr id="0" name=""/>
        <dsp:cNvSpPr/>
      </dsp:nvSpPr>
      <dsp:spPr>
        <a:xfrm>
          <a:off x="0" y="604882"/>
          <a:ext cx="2592250" cy="18639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7780" rIns="17780" bIns="17780" numCol="1" spcCol="1270" anchor="t" anchorCtr="0">
          <a:noAutofit/>
        </a:bodyPr>
        <a:lstStyle/>
        <a:p>
          <a:pPr marL="0" lvl="0" indent="0" algn="l" defTabSz="622300">
            <a:lnSpc>
              <a:spcPct val="100000"/>
            </a:lnSpc>
            <a:spcBef>
              <a:spcPct val="0"/>
            </a:spcBef>
            <a:spcAft>
              <a:spcPct val="35000"/>
            </a:spcAft>
            <a:buNone/>
          </a:pPr>
          <a:r>
            <a:rPr lang="en-IN" sz="1400" kern="1200"/>
            <a:t>Startups need to create a financial plan to effectively manage their finances and plan for the future</a:t>
          </a:r>
          <a:endParaRPr lang="en-US" sz="1400" kern="1200"/>
        </a:p>
      </dsp:txBody>
      <dsp:txXfrm>
        <a:off x="0" y="604882"/>
        <a:ext cx="2592250" cy="1863997"/>
      </dsp:txXfrm>
    </dsp:sp>
    <dsp:sp modelId="{97DCB75B-FDF4-4DCF-9010-2CE2BC442B9C}">
      <dsp:nvSpPr>
        <dsp:cNvPr id="0" name=""/>
        <dsp:cNvSpPr/>
      </dsp:nvSpPr>
      <dsp:spPr>
        <a:xfrm>
          <a:off x="2851476" y="0"/>
          <a:ext cx="2592250" cy="6048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22860" rIns="22860" bIns="22860" numCol="1" spcCol="1270" anchor="t" anchorCtr="0">
          <a:noAutofit/>
        </a:bodyPr>
        <a:lstStyle/>
        <a:p>
          <a:pPr marL="0" lvl="0" indent="0" algn="l" defTabSz="800100">
            <a:lnSpc>
              <a:spcPct val="100000"/>
            </a:lnSpc>
            <a:spcBef>
              <a:spcPct val="0"/>
            </a:spcBef>
            <a:spcAft>
              <a:spcPct val="35000"/>
            </a:spcAft>
            <a:buNone/>
            <a:defRPr b="1"/>
          </a:pPr>
          <a:r>
            <a:rPr lang="en-IN" sz="1800" kern="1200"/>
            <a:t>Analyzing key financial components</a:t>
          </a:r>
          <a:endParaRPr lang="en-US" sz="1800" kern="1200"/>
        </a:p>
      </dsp:txBody>
      <dsp:txXfrm>
        <a:off x="2851476" y="0"/>
        <a:ext cx="2592250" cy="604882"/>
      </dsp:txXfrm>
    </dsp:sp>
    <dsp:sp modelId="{DF0F2A36-2A1B-4857-8E9B-39F04456BEED}">
      <dsp:nvSpPr>
        <dsp:cNvPr id="0" name=""/>
        <dsp:cNvSpPr/>
      </dsp:nvSpPr>
      <dsp:spPr>
        <a:xfrm>
          <a:off x="2851476" y="604882"/>
          <a:ext cx="2592250" cy="18639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7780" rIns="17780" bIns="17780" numCol="1" spcCol="1270" anchor="t" anchorCtr="0">
          <a:noAutofit/>
        </a:bodyPr>
        <a:lstStyle/>
        <a:p>
          <a:pPr marL="0" lvl="0" indent="0" algn="l" defTabSz="622300">
            <a:lnSpc>
              <a:spcPct val="100000"/>
            </a:lnSpc>
            <a:spcBef>
              <a:spcPct val="0"/>
            </a:spcBef>
            <a:spcAft>
              <a:spcPct val="35000"/>
            </a:spcAft>
            <a:buNone/>
          </a:pPr>
          <a:r>
            <a:rPr lang="en-IN" sz="1400" kern="1200"/>
            <a:t>Startups should analyze key financial components such as revenue, expenses, and cash flow to make informed decisions</a:t>
          </a:r>
          <a:endParaRPr lang="en-US" sz="1400" kern="1200"/>
        </a:p>
      </dsp:txBody>
      <dsp:txXfrm>
        <a:off x="2851476" y="604882"/>
        <a:ext cx="2592250" cy="1863997"/>
      </dsp:txXfrm>
    </dsp:sp>
    <dsp:sp modelId="{013F1A6D-76DC-4E19-808A-A678C6277D03}">
      <dsp:nvSpPr>
        <dsp:cNvPr id="0" name=""/>
        <dsp:cNvSpPr/>
      </dsp:nvSpPr>
      <dsp:spPr>
        <a:xfrm>
          <a:off x="5702952" y="0"/>
          <a:ext cx="2592250" cy="6048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22860" rIns="22860" bIns="22860" numCol="1" spcCol="1270" anchor="t" anchorCtr="0">
          <a:noAutofit/>
        </a:bodyPr>
        <a:lstStyle/>
        <a:p>
          <a:pPr marL="0" lvl="0" indent="0" algn="l" defTabSz="800100">
            <a:lnSpc>
              <a:spcPct val="100000"/>
            </a:lnSpc>
            <a:spcBef>
              <a:spcPct val="0"/>
            </a:spcBef>
            <a:spcAft>
              <a:spcPct val="35000"/>
            </a:spcAft>
            <a:buNone/>
            <a:defRPr b="1"/>
          </a:pPr>
          <a:r>
            <a:rPr lang="en-IN" sz="1800" kern="1200"/>
            <a:t>Using budgeting and forecasting techniques</a:t>
          </a:r>
          <a:endParaRPr lang="en-US" sz="1800" kern="1200"/>
        </a:p>
      </dsp:txBody>
      <dsp:txXfrm>
        <a:off x="5702952" y="0"/>
        <a:ext cx="2592250" cy="604882"/>
      </dsp:txXfrm>
    </dsp:sp>
    <dsp:sp modelId="{B64C9300-59AB-4319-A20B-45F3F6073E24}">
      <dsp:nvSpPr>
        <dsp:cNvPr id="0" name=""/>
        <dsp:cNvSpPr/>
      </dsp:nvSpPr>
      <dsp:spPr>
        <a:xfrm>
          <a:off x="5702952" y="604882"/>
          <a:ext cx="2592250" cy="18639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7780" rIns="17780" bIns="17780" numCol="1" spcCol="1270" anchor="t" anchorCtr="0">
          <a:noAutofit/>
        </a:bodyPr>
        <a:lstStyle/>
        <a:p>
          <a:pPr marL="0" lvl="0" indent="0" algn="l" defTabSz="622300">
            <a:lnSpc>
              <a:spcPct val="100000"/>
            </a:lnSpc>
            <a:spcBef>
              <a:spcPct val="0"/>
            </a:spcBef>
            <a:spcAft>
              <a:spcPct val="35000"/>
            </a:spcAft>
            <a:buNone/>
          </a:pPr>
          <a:r>
            <a:rPr lang="en-IN" sz="1400" kern="1200"/>
            <a:t>Startups can use budgeting and forecasting techniques to plan for the future and make informed financial decisions</a:t>
          </a:r>
          <a:endParaRPr lang="en-US" sz="1400" kern="1200"/>
        </a:p>
      </dsp:txBody>
      <dsp:txXfrm>
        <a:off x="5702952" y="604882"/>
        <a:ext cx="2592250" cy="1863997"/>
      </dsp:txXfrm>
    </dsp:sp>
    <dsp:sp modelId="{75DCA139-87C7-4CC9-9ED2-E61221F3B079}">
      <dsp:nvSpPr>
        <dsp:cNvPr id="0" name=""/>
        <dsp:cNvSpPr/>
      </dsp:nvSpPr>
      <dsp:spPr>
        <a:xfrm>
          <a:off x="8554428" y="0"/>
          <a:ext cx="2592250" cy="6048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22860" rIns="22860" bIns="22860" numCol="1" spcCol="1270" anchor="t" anchorCtr="0">
          <a:noAutofit/>
        </a:bodyPr>
        <a:lstStyle/>
        <a:p>
          <a:pPr marL="0" lvl="0" indent="0" algn="l" defTabSz="800100">
            <a:lnSpc>
              <a:spcPct val="100000"/>
            </a:lnSpc>
            <a:spcBef>
              <a:spcPct val="0"/>
            </a:spcBef>
            <a:spcAft>
              <a:spcPct val="35000"/>
            </a:spcAft>
            <a:buNone/>
            <a:defRPr b="1"/>
          </a:pPr>
          <a:r>
            <a:rPr lang="en-IN" sz="1800" kern="1200"/>
            <a:t>Following best practices</a:t>
          </a:r>
          <a:endParaRPr lang="en-US" sz="1800" kern="1200"/>
        </a:p>
      </dsp:txBody>
      <dsp:txXfrm>
        <a:off x="8554428" y="0"/>
        <a:ext cx="2592250" cy="604882"/>
      </dsp:txXfrm>
    </dsp:sp>
    <dsp:sp modelId="{3E6ED062-59B2-429F-B1BB-338162FFEFF0}">
      <dsp:nvSpPr>
        <dsp:cNvPr id="0" name=""/>
        <dsp:cNvSpPr/>
      </dsp:nvSpPr>
      <dsp:spPr>
        <a:xfrm>
          <a:off x="8554428" y="604882"/>
          <a:ext cx="2592250" cy="18639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7780" rIns="17780" bIns="17780" numCol="1" spcCol="1270" anchor="t" anchorCtr="0">
          <a:noAutofit/>
        </a:bodyPr>
        <a:lstStyle/>
        <a:p>
          <a:pPr marL="0" lvl="0" indent="0" algn="l" defTabSz="622300">
            <a:lnSpc>
              <a:spcPct val="100000"/>
            </a:lnSpc>
            <a:spcBef>
              <a:spcPct val="0"/>
            </a:spcBef>
            <a:spcAft>
              <a:spcPct val="35000"/>
            </a:spcAft>
            <a:buNone/>
          </a:pPr>
          <a:r>
            <a:rPr lang="en-IN" sz="1400" kern="1200"/>
            <a:t>Startups should follow best practices in financial planning and analysis to ensure they are making informed decisions and managing their finances effectively</a:t>
          </a:r>
          <a:endParaRPr lang="en-US" sz="1400" kern="1200"/>
        </a:p>
      </dsp:txBody>
      <dsp:txXfrm>
        <a:off x="8554428" y="604882"/>
        <a:ext cx="2592250" cy="1863997"/>
      </dsp:txXfrm>
    </dsp:sp>
  </dsp:spTree>
</dsp:drawing>
</file>

<file path=ppt/diagrams/layout1.xml><?xml version="1.0" encoding="utf-8"?>
<dgm:layoutDef xmlns:dgm="http://schemas.openxmlformats.org/drawingml/2006/diagram" xmlns:a="http://schemas.openxmlformats.org/drawingml/2006/main" uniqueId="urn:microsoft.com/office/officeart/2024/3/layout/hArchList1">
  <dgm:title val="Horizontal Text Blocks"/>
  <dgm:desc val="Short bits of text with formatted headers. Use as an easier-to-read alternative to a bulleted list."/>
  <dgm:catLst>
    <dgm:cat type="list" pri="100"/>
    <dgm:cat type="timeline" pri="500"/>
    <dgm:cat type="process" pri="6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vertAlign" val="t"/>
          <dgm:param type="horzAlign" val="l"/>
        </dgm:alg>
      </dgm:if>
      <dgm:else name="Name3">
        <dgm:alg type="lin">
          <dgm:param type="vertAlign" val="t"/>
          <dgm:param type="horzAlign" val="r"/>
        </dgm:alg>
      </dgm:else>
    </dgm:choose>
    <dgm:presOf/>
    <dgm:constrLst>
      <dgm:constr type="primFontSz" for="des" forName="pictRect" op="equ" val="18"/>
      <dgm:constr type="primFontSz" for="des" forName="textRect" refType="primFontSz" refFor="des" refForName="pictRect" op="equ" fact="0.77"/>
      <dgm:constr type="w" for="ch" forName="compNode" refType="w"/>
      <dgm:constr type="h" for="ch" forName="compNode" refType="h"/>
      <dgm:constr type="h" for="des" forName="pictRect" op="equ"/>
      <dgm:constr type="h" for="des" forName="pictRect" refType="primFontSz" refFor="des" refForName="pictRect" fact="3"/>
      <dgm:constr type="w" for="ch" ptType="sibTrans" refType="w" refFor="ch" refForName="compNode" op="equ" fact="0.1"/>
      <dgm:constr type="sp" refType="w" refFor="ch" refForName="compNode" op="equ" fact="0.1"/>
    </dgm:constrLst>
    <dgm:ruleLst/>
    <dgm:forEach name="Name4" axis="ch" ptType="node" cnt="20">
      <dgm:layoutNode name="compNode">
        <dgm:alg type="composite"/>
        <dgm:shape xmlns:r="http://schemas.openxmlformats.org/officeDocument/2006/relationships" r:blip="">
          <dgm:adjLst/>
        </dgm:shape>
        <dgm:presOf axis="self"/>
        <dgm:constrLst>
          <dgm:constr type="h" for="ch" forName="pictRect" refType="h" fact="0.1"/>
          <dgm:constr type="l" for="ch" forName="pictRect"/>
          <dgm:constr type="t" for="ch" forName="pictRect"/>
          <dgm:constr type="l" for="ch" forName="textRect"/>
          <dgm:constr type="t" for="ch" forName="textRect" refType="b" refFor="ch" refForName="pictRect"/>
        </dgm:constrLst>
        <dgm:ruleLst/>
        <dgm:layoutNode name="pictRect" styleLbl="revTx">
          <dgm:varLst>
            <dgm:chMax val="0"/>
            <dgm:bulletEnabled/>
          </dgm:varLst>
          <dgm:alg type="tx">
            <dgm:param type="parTxLTRAlign" val="l"/>
            <dgm:param type="parTxRTLAlign" val="r"/>
            <dgm:param type="txAnchorVert" val="t"/>
          </dgm:alg>
          <dgm:shape xmlns:r="http://schemas.openxmlformats.org/officeDocument/2006/relationships" type="rect" r:blip="">
            <dgm:adjLst/>
          </dgm:shape>
          <dgm:presOf axis="self"/>
          <dgm:choose name="choosePictRectConstraints">
            <dgm:if name="ifPictRectConstraints" func="var" arg="dir" op="equ" val="norm">
              <dgm:constrLst>
                <dgm:constr type="h" refType="w" op="lte" fact="0.4"/>
                <dgm:constr type="lMarg" val="10.8"/>
                <dgm:constr type="rMarg" refType="primFontSz" fact="0.1"/>
                <dgm:constr type="tMarg" refType="primFontSz" fact="0.1"/>
                <dgm:constr type="bMarg" refType="primFontSz" fact="0.1"/>
              </dgm:constrLst>
            </dgm:if>
            <dgm:else name="elsePictRectConstraints">
              <dgm:constrLst>
                <dgm:constr type="lMarg" refType="primFontSz" fact="0.1"/>
                <dgm:constr type="rMarg" val="10.8"/>
                <dgm:constr type="tMarg" refType="primFontSz" fact="0.1"/>
                <dgm:constr type="bMarg" refType="primFontSz" fact="0.1"/>
              </dgm:constrLst>
            </dgm:else>
          </dgm:choose>
          <dgm:ruleLst>
            <dgm:rule type="h" val="INF" fact="NaN" max="NaN"/>
            <dgm:rule type="primFontSz" val="5" fact="NaN" max="NaN"/>
          </dgm:ruleLst>
        </dgm:layoutNode>
        <dgm:layoutNode name="textRect" styleLbl="revTx">
          <dgm:varLst>
            <dgm:bulletEnabled/>
          </dgm:varLst>
          <dgm:alg type="tx">
            <dgm:param type="parTxLTRAlign" val="l"/>
            <dgm:param type="parTxRTLAlign" val="r"/>
            <dgm:param type="txAnchorVert" val="t"/>
          </dgm:alg>
          <dgm:shape xmlns:r="http://schemas.openxmlformats.org/officeDocument/2006/relationships" type="rect" r:blip="">
            <dgm:adjLst/>
          </dgm:shape>
          <dgm:presOf axis="des" ptType="node"/>
          <dgm:choose name="chooseTextRectConstraints">
            <dgm:if name="ifTextRectConstraints" func="var" arg="dir" op="equ" val="norm">
              <dgm:constrLst>
                <dgm:constr type="lMarg" val="10.8"/>
                <dgm:constr type="rMarg" refType="primFontSz" fact="0.1"/>
                <dgm:constr type="tMarg" refType="primFontSz" fact="0.1"/>
                <dgm:constr type="bMarg" refType="primFontSz" fact="0.1"/>
              </dgm:constrLst>
            </dgm:if>
            <dgm:else name="elseTextRectConstraints">
              <dgm:constrLst>
                <dgm:constr type="lMarg" refType="primFontSz" fact="0.1"/>
                <dgm:constr type="rMarg" val="10.8"/>
                <dgm:constr type="tMarg" refType="primFontSz" fact="0.1"/>
                <dgm:constr type="bMarg" refType="primFontSz" fact="0.1"/>
              </dgm:constrLst>
            </dgm:else>
          </dgm:choose>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b="1"/>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BDA5EA-A044-4CAF-9DBD-FB5E624BF30E}" type="datetimeFigureOut">
              <a:rPr lang="en-IN" smtClean="0"/>
              <a:t>12-09-2024</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0316864-3806-4B49-88CC-A99AFD7FF5DC}" type="slidenum">
              <a:rPr lang="en-IN" smtClean="0"/>
              <a:t>‹#›</a:t>
            </a:fld>
            <a:endParaRPr lang="en-IN"/>
          </a:p>
        </p:txBody>
      </p:sp>
    </p:spTree>
    <p:extLst>
      <p:ext uri="{BB962C8B-B14F-4D97-AF65-F5344CB8AC3E}">
        <p14:creationId xmlns:p14="http://schemas.microsoft.com/office/powerpoint/2010/main" val="41557726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b="1" dirty="0"/>
              <a:t>Prompt:</a:t>
            </a:r>
            <a:br>
              <a:rPr lang="en-IN" b="1" dirty="0"/>
            </a:br>
            <a:r>
              <a:rPr lang="en-IN" b="1" i="0" dirty="0">
                <a:solidFill>
                  <a:srgbClr val="111111"/>
                </a:solidFill>
                <a:effectLst/>
                <a:latin typeface="-apple-system"/>
              </a:rPr>
              <a:t>Develop a presentation on ‘Financial Planning and Analysis for Startups.’ The presentation should include an overview of financial planning, key components of financial analysis, budgeting techniques, forecasting methods, and best practices for startups. Include sections for introduction, financial planning, financial analysis, budgeting, forecasting, and best practices</a:t>
            </a:r>
            <a:endParaRPr lang="en-IN" b="1" dirty="0"/>
          </a:p>
          <a:p>
            <a:endParaRPr lang="en-IN" dirty="0"/>
          </a:p>
          <a:p>
            <a:r>
              <a:rPr lang="en-IN" dirty="0"/>
              <a:t>In this presentation, we will explore the importance of financial planning and analysis for startups. We will discuss how startups can create financial plans that align with their business strategy, </a:t>
            </a:r>
            <a:r>
              <a:rPr lang="en-IN" dirty="0" err="1"/>
              <a:t>analyze</a:t>
            </a:r>
            <a:r>
              <a:rPr lang="en-IN" dirty="0"/>
              <a:t> key financial components such as income statements and balance sheets, and use budgeting and forecasting techniques to plan for the future.</a:t>
            </a:r>
          </a:p>
        </p:txBody>
      </p:sp>
      <p:sp>
        <p:nvSpPr>
          <p:cNvPr id="4" name="Slide Number Placeholder 3"/>
          <p:cNvSpPr>
            <a:spLocks noGrp="1"/>
          </p:cNvSpPr>
          <p:nvPr>
            <p:ph type="sldNum" sz="quarter" idx="5"/>
          </p:nvPr>
        </p:nvSpPr>
        <p:spPr/>
        <p:txBody>
          <a:bodyPr/>
          <a:lstStyle/>
          <a:p>
            <a:fld id="{819A8CE0-A1A5-4BAF-8E72-43C645B59DF7}" type="slidenum">
              <a:rPr lang="en-IN" smtClean="0"/>
              <a:t>1</a:t>
            </a:fld>
            <a:endParaRPr lang="en-IN"/>
          </a:p>
        </p:txBody>
      </p:sp>
    </p:spTree>
    <p:extLst>
      <p:ext uri="{BB962C8B-B14F-4D97-AF65-F5344CB8AC3E}">
        <p14:creationId xmlns:p14="http://schemas.microsoft.com/office/powerpoint/2010/main" val="36990418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a:t>The income statement shows the revenue, expenses, and profits of a company over a specific period. Income statement analysis helps in identifying trends and evaluating the company's profitability.</a:t>
            </a:r>
          </a:p>
        </p:txBody>
      </p:sp>
      <p:sp>
        <p:nvSpPr>
          <p:cNvPr id="4" name="Slide Number Placeholder 3"/>
          <p:cNvSpPr>
            <a:spLocks noGrp="1"/>
          </p:cNvSpPr>
          <p:nvPr>
            <p:ph type="sldNum" sz="quarter" idx="5"/>
          </p:nvPr>
        </p:nvSpPr>
        <p:spPr/>
        <p:txBody>
          <a:bodyPr/>
          <a:lstStyle/>
          <a:p>
            <a:fld id="{819A8CE0-A1A5-4BAF-8E72-43C645B59DF7}" type="slidenum">
              <a:rPr lang="en-IN" smtClean="0"/>
              <a:t>10</a:t>
            </a:fld>
            <a:endParaRPr lang="en-IN"/>
          </a:p>
        </p:txBody>
      </p:sp>
    </p:spTree>
    <p:extLst>
      <p:ext uri="{BB962C8B-B14F-4D97-AF65-F5344CB8AC3E}">
        <p14:creationId xmlns:p14="http://schemas.microsoft.com/office/powerpoint/2010/main" val="21366903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a:t>The balance sheet shows the assets, liabilities, and equity of a company at a specific point in time. Balance sheet analysis helps in evaluating the company's financial position and liquidity.</a:t>
            </a:r>
          </a:p>
        </p:txBody>
      </p:sp>
      <p:sp>
        <p:nvSpPr>
          <p:cNvPr id="4" name="Slide Number Placeholder 3"/>
          <p:cNvSpPr>
            <a:spLocks noGrp="1"/>
          </p:cNvSpPr>
          <p:nvPr>
            <p:ph type="sldNum" sz="quarter" idx="5"/>
          </p:nvPr>
        </p:nvSpPr>
        <p:spPr/>
        <p:txBody>
          <a:bodyPr/>
          <a:lstStyle/>
          <a:p>
            <a:fld id="{819A8CE0-A1A5-4BAF-8E72-43C645B59DF7}" type="slidenum">
              <a:rPr lang="en-IN" smtClean="0"/>
              <a:t>11</a:t>
            </a:fld>
            <a:endParaRPr lang="en-IN"/>
          </a:p>
        </p:txBody>
      </p:sp>
    </p:spTree>
    <p:extLst>
      <p:ext uri="{BB962C8B-B14F-4D97-AF65-F5344CB8AC3E}">
        <p14:creationId xmlns:p14="http://schemas.microsoft.com/office/powerpoint/2010/main" val="3417397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a:t>Cash flow analysis shows the cash inflows and outflows of a company. It helps in identifying the sources and uses of cash and evaluating the company's ability to generate cash.</a:t>
            </a:r>
          </a:p>
        </p:txBody>
      </p:sp>
      <p:sp>
        <p:nvSpPr>
          <p:cNvPr id="4" name="Slide Number Placeholder 3"/>
          <p:cNvSpPr>
            <a:spLocks noGrp="1"/>
          </p:cNvSpPr>
          <p:nvPr>
            <p:ph type="sldNum" sz="quarter" idx="5"/>
          </p:nvPr>
        </p:nvSpPr>
        <p:spPr/>
        <p:txBody>
          <a:bodyPr/>
          <a:lstStyle/>
          <a:p>
            <a:fld id="{819A8CE0-A1A5-4BAF-8E72-43C645B59DF7}" type="slidenum">
              <a:rPr lang="en-IN" smtClean="0"/>
              <a:t>12</a:t>
            </a:fld>
            <a:endParaRPr lang="en-IN"/>
          </a:p>
        </p:txBody>
      </p:sp>
    </p:spTree>
    <p:extLst>
      <p:ext uri="{BB962C8B-B14F-4D97-AF65-F5344CB8AC3E}">
        <p14:creationId xmlns:p14="http://schemas.microsoft.com/office/powerpoint/2010/main" val="14441668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a:t>There are several tools available for startups to analyze and plan their finances. In this section, we will provide an overview of some common tools, including Microsoft Excel, QuickBooks, Xero, FreshBooks, and Zoho Books.</a:t>
            </a:r>
          </a:p>
        </p:txBody>
      </p:sp>
      <p:sp>
        <p:nvSpPr>
          <p:cNvPr id="4" name="Slide Number Placeholder 3"/>
          <p:cNvSpPr>
            <a:spLocks noGrp="1"/>
          </p:cNvSpPr>
          <p:nvPr>
            <p:ph type="sldNum" sz="quarter" idx="5"/>
          </p:nvPr>
        </p:nvSpPr>
        <p:spPr/>
        <p:txBody>
          <a:bodyPr/>
          <a:lstStyle/>
          <a:p>
            <a:fld id="{819A8CE0-A1A5-4BAF-8E72-43C645B59DF7}" type="slidenum">
              <a:rPr lang="en-IN" smtClean="0"/>
              <a:t>13</a:t>
            </a:fld>
            <a:endParaRPr lang="en-IN"/>
          </a:p>
        </p:txBody>
      </p:sp>
    </p:spTree>
    <p:extLst>
      <p:ext uri="{BB962C8B-B14F-4D97-AF65-F5344CB8AC3E}">
        <p14:creationId xmlns:p14="http://schemas.microsoft.com/office/powerpoint/2010/main" val="36132129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a:t>Financial analysis and planning tools help startups in managing finances, monitoring cash flow, creating budgets, and forecasting. Some common tools include spreadsheets, accounting software, and online financial management tools.</a:t>
            </a:r>
          </a:p>
        </p:txBody>
      </p:sp>
      <p:sp>
        <p:nvSpPr>
          <p:cNvPr id="4" name="Slide Number Placeholder 3"/>
          <p:cNvSpPr>
            <a:spLocks noGrp="1"/>
          </p:cNvSpPr>
          <p:nvPr>
            <p:ph type="sldNum" sz="quarter" idx="5"/>
          </p:nvPr>
        </p:nvSpPr>
        <p:spPr/>
        <p:txBody>
          <a:bodyPr/>
          <a:lstStyle/>
          <a:p>
            <a:fld id="{819A8CE0-A1A5-4BAF-8E72-43C645B59DF7}" type="slidenum">
              <a:rPr lang="en-IN" smtClean="0"/>
              <a:t>14</a:t>
            </a:fld>
            <a:endParaRPr lang="en-IN"/>
          </a:p>
        </p:txBody>
      </p:sp>
    </p:spTree>
    <p:extLst>
      <p:ext uri="{BB962C8B-B14F-4D97-AF65-F5344CB8AC3E}">
        <p14:creationId xmlns:p14="http://schemas.microsoft.com/office/powerpoint/2010/main" val="25890091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a:t>Microsoft Excel is a popular spreadsheet tool used for financial analysis and planning. It can be used to create budgets, track expenses, and perform financial modeling.</a:t>
            </a:r>
          </a:p>
        </p:txBody>
      </p:sp>
      <p:sp>
        <p:nvSpPr>
          <p:cNvPr id="4" name="Slide Number Placeholder 3"/>
          <p:cNvSpPr>
            <a:spLocks noGrp="1"/>
          </p:cNvSpPr>
          <p:nvPr>
            <p:ph type="sldNum" sz="quarter" idx="5"/>
          </p:nvPr>
        </p:nvSpPr>
        <p:spPr/>
        <p:txBody>
          <a:bodyPr/>
          <a:lstStyle/>
          <a:p>
            <a:fld id="{819A8CE0-A1A5-4BAF-8E72-43C645B59DF7}" type="slidenum">
              <a:rPr lang="en-IN" smtClean="0"/>
              <a:t>15</a:t>
            </a:fld>
            <a:endParaRPr lang="en-IN"/>
          </a:p>
        </p:txBody>
      </p:sp>
    </p:spTree>
    <p:extLst>
      <p:ext uri="{BB962C8B-B14F-4D97-AF65-F5344CB8AC3E}">
        <p14:creationId xmlns:p14="http://schemas.microsoft.com/office/powerpoint/2010/main" val="37804008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a:t>QuickBooks is an accounting software that helps in managing finances, creating budgets, and tracking expenses. It also provides features such as invoicing, payroll, and inventory management.</a:t>
            </a:r>
          </a:p>
        </p:txBody>
      </p:sp>
      <p:sp>
        <p:nvSpPr>
          <p:cNvPr id="4" name="Slide Number Placeholder 3"/>
          <p:cNvSpPr>
            <a:spLocks noGrp="1"/>
          </p:cNvSpPr>
          <p:nvPr>
            <p:ph type="sldNum" sz="quarter" idx="5"/>
          </p:nvPr>
        </p:nvSpPr>
        <p:spPr/>
        <p:txBody>
          <a:bodyPr/>
          <a:lstStyle/>
          <a:p>
            <a:fld id="{819A8CE0-A1A5-4BAF-8E72-43C645B59DF7}" type="slidenum">
              <a:rPr lang="en-IN" smtClean="0"/>
              <a:t>16</a:t>
            </a:fld>
            <a:endParaRPr lang="en-IN"/>
          </a:p>
        </p:txBody>
      </p:sp>
    </p:spTree>
    <p:extLst>
      <p:ext uri="{BB962C8B-B14F-4D97-AF65-F5344CB8AC3E}">
        <p14:creationId xmlns:p14="http://schemas.microsoft.com/office/powerpoint/2010/main" val="6133990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a:t>Xero is an online accounting software that helps in managing finances, creating budgets, and tracking expenses. It also provides features such as invoicing, payroll, and inventory management.</a:t>
            </a:r>
          </a:p>
        </p:txBody>
      </p:sp>
      <p:sp>
        <p:nvSpPr>
          <p:cNvPr id="4" name="Slide Number Placeholder 3"/>
          <p:cNvSpPr>
            <a:spLocks noGrp="1"/>
          </p:cNvSpPr>
          <p:nvPr>
            <p:ph type="sldNum" sz="quarter" idx="5"/>
          </p:nvPr>
        </p:nvSpPr>
        <p:spPr/>
        <p:txBody>
          <a:bodyPr/>
          <a:lstStyle/>
          <a:p>
            <a:fld id="{819A8CE0-A1A5-4BAF-8E72-43C645B59DF7}" type="slidenum">
              <a:rPr lang="en-IN" smtClean="0"/>
              <a:t>17</a:t>
            </a:fld>
            <a:endParaRPr lang="en-IN"/>
          </a:p>
        </p:txBody>
      </p:sp>
    </p:spTree>
    <p:extLst>
      <p:ext uri="{BB962C8B-B14F-4D97-AF65-F5344CB8AC3E}">
        <p14:creationId xmlns:p14="http://schemas.microsoft.com/office/powerpoint/2010/main" val="33168061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a:t>FreshBooks is an online accounting software that helps in managing finances, creating budgets, and tracking expenses. It also provides features such as invoicing, time tracking, and project management.</a:t>
            </a:r>
          </a:p>
        </p:txBody>
      </p:sp>
      <p:sp>
        <p:nvSpPr>
          <p:cNvPr id="4" name="Slide Number Placeholder 3"/>
          <p:cNvSpPr>
            <a:spLocks noGrp="1"/>
          </p:cNvSpPr>
          <p:nvPr>
            <p:ph type="sldNum" sz="quarter" idx="5"/>
          </p:nvPr>
        </p:nvSpPr>
        <p:spPr/>
        <p:txBody>
          <a:bodyPr/>
          <a:lstStyle/>
          <a:p>
            <a:fld id="{819A8CE0-A1A5-4BAF-8E72-43C645B59DF7}" type="slidenum">
              <a:rPr lang="en-IN" smtClean="0"/>
              <a:t>18</a:t>
            </a:fld>
            <a:endParaRPr lang="en-IN"/>
          </a:p>
        </p:txBody>
      </p:sp>
    </p:spTree>
    <p:extLst>
      <p:ext uri="{BB962C8B-B14F-4D97-AF65-F5344CB8AC3E}">
        <p14:creationId xmlns:p14="http://schemas.microsoft.com/office/powerpoint/2010/main" val="6572631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a:t>Zoho Books is an online accounting software that helps in managing finances, creating budgets, and tracking expenses. It also provides features such as invoicing, time tracking, and inventory management.</a:t>
            </a:r>
          </a:p>
        </p:txBody>
      </p:sp>
      <p:sp>
        <p:nvSpPr>
          <p:cNvPr id="4" name="Slide Number Placeholder 3"/>
          <p:cNvSpPr>
            <a:spLocks noGrp="1"/>
          </p:cNvSpPr>
          <p:nvPr>
            <p:ph type="sldNum" sz="quarter" idx="5"/>
          </p:nvPr>
        </p:nvSpPr>
        <p:spPr/>
        <p:txBody>
          <a:bodyPr/>
          <a:lstStyle/>
          <a:p>
            <a:fld id="{819A8CE0-A1A5-4BAF-8E72-43C645B59DF7}" type="slidenum">
              <a:rPr lang="en-IN" smtClean="0"/>
              <a:t>19</a:t>
            </a:fld>
            <a:endParaRPr lang="en-IN"/>
          </a:p>
        </p:txBody>
      </p:sp>
    </p:spTree>
    <p:extLst>
      <p:ext uri="{BB962C8B-B14F-4D97-AF65-F5344CB8AC3E}">
        <p14:creationId xmlns:p14="http://schemas.microsoft.com/office/powerpoint/2010/main" val="41857430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a:t>Financial planning and analysis are critical for startups looking to succeed in a competitive market. In this section, we will explore the importance of financial planning and analysis for startups, and provide an overview of the presentation.</a:t>
            </a:r>
          </a:p>
        </p:txBody>
      </p:sp>
      <p:sp>
        <p:nvSpPr>
          <p:cNvPr id="4" name="Slide Number Placeholder 3"/>
          <p:cNvSpPr>
            <a:spLocks noGrp="1"/>
          </p:cNvSpPr>
          <p:nvPr>
            <p:ph type="sldNum" sz="quarter" idx="5"/>
          </p:nvPr>
        </p:nvSpPr>
        <p:spPr/>
        <p:txBody>
          <a:bodyPr/>
          <a:lstStyle/>
          <a:p>
            <a:fld id="{819A8CE0-A1A5-4BAF-8E72-43C645B59DF7}" type="slidenum">
              <a:rPr lang="en-IN" smtClean="0"/>
              <a:t>2</a:t>
            </a:fld>
            <a:endParaRPr lang="en-IN"/>
          </a:p>
        </p:txBody>
      </p:sp>
    </p:spTree>
    <p:extLst>
      <p:ext uri="{BB962C8B-B14F-4D97-AF65-F5344CB8AC3E}">
        <p14:creationId xmlns:p14="http://schemas.microsoft.com/office/powerpoint/2010/main" val="28069117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a:t>Budgeting is the process of planning and allocating financial resources for a business. In this section, we will explore different budgeting techniques that startups can use, such as zero-based budgeting, activity-based budgeting, and incremental budgeting.</a:t>
            </a:r>
          </a:p>
        </p:txBody>
      </p:sp>
      <p:sp>
        <p:nvSpPr>
          <p:cNvPr id="4" name="Slide Number Placeholder 3"/>
          <p:cNvSpPr>
            <a:spLocks noGrp="1"/>
          </p:cNvSpPr>
          <p:nvPr>
            <p:ph type="sldNum" sz="quarter" idx="5"/>
          </p:nvPr>
        </p:nvSpPr>
        <p:spPr/>
        <p:txBody>
          <a:bodyPr/>
          <a:lstStyle/>
          <a:p>
            <a:fld id="{819A8CE0-A1A5-4BAF-8E72-43C645B59DF7}" type="slidenum">
              <a:rPr lang="en-IN" smtClean="0"/>
              <a:t>20</a:t>
            </a:fld>
            <a:endParaRPr lang="en-IN"/>
          </a:p>
        </p:txBody>
      </p:sp>
    </p:spTree>
    <p:extLst>
      <p:ext uri="{BB962C8B-B14F-4D97-AF65-F5344CB8AC3E}">
        <p14:creationId xmlns:p14="http://schemas.microsoft.com/office/powerpoint/2010/main" val="20243619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a:t>Zero-based budgeting is a budgeting technique that requires startups to justify all expenses from scratch. This technique can help startups identify unnecessary expenses and allocate resources more effectively.</a:t>
            </a:r>
          </a:p>
        </p:txBody>
      </p:sp>
      <p:sp>
        <p:nvSpPr>
          <p:cNvPr id="4" name="Slide Number Placeholder 3"/>
          <p:cNvSpPr>
            <a:spLocks noGrp="1"/>
          </p:cNvSpPr>
          <p:nvPr>
            <p:ph type="sldNum" sz="quarter" idx="5"/>
          </p:nvPr>
        </p:nvSpPr>
        <p:spPr/>
        <p:txBody>
          <a:bodyPr/>
          <a:lstStyle/>
          <a:p>
            <a:fld id="{819A8CE0-A1A5-4BAF-8E72-43C645B59DF7}" type="slidenum">
              <a:rPr lang="en-IN" smtClean="0"/>
              <a:t>21</a:t>
            </a:fld>
            <a:endParaRPr lang="en-IN"/>
          </a:p>
        </p:txBody>
      </p:sp>
    </p:spTree>
    <p:extLst>
      <p:ext uri="{BB962C8B-B14F-4D97-AF65-F5344CB8AC3E}">
        <p14:creationId xmlns:p14="http://schemas.microsoft.com/office/powerpoint/2010/main" val="18618753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a:t>Activity-based budgeting is a budgeting technique that focuses on the activities that drive costs. This technique can help startups identify cost drivers and allocate resources accordingly.</a:t>
            </a:r>
          </a:p>
        </p:txBody>
      </p:sp>
      <p:sp>
        <p:nvSpPr>
          <p:cNvPr id="4" name="Slide Number Placeholder 3"/>
          <p:cNvSpPr>
            <a:spLocks noGrp="1"/>
          </p:cNvSpPr>
          <p:nvPr>
            <p:ph type="sldNum" sz="quarter" idx="5"/>
          </p:nvPr>
        </p:nvSpPr>
        <p:spPr/>
        <p:txBody>
          <a:bodyPr/>
          <a:lstStyle/>
          <a:p>
            <a:fld id="{819A8CE0-A1A5-4BAF-8E72-43C645B59DF7}" type="slidenum">
              <a:rPr lang="en-IN" smtClean="0"/>
              <a:t>22</a:t>
            </a:fld>
            <a:endParaRPr lang="en-IN"/>
          </a:p>
        </p:txBody>
      </p:sp>
    </p:spTree>
    <p:extLst>
      <p:ext uri="{BB962C8B-B14F-4D97-AF65-F5344CB8AC3E}">
        <p14:creationId xmlns:p14="http://schemas.microsoft.com/office/powerpoint/2010/main" val="338938726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a:t>Incremental budgeting is a budgeting technique that uses previous budgets as a starting point and makes adjustments based on changes in the business. This technique can be simple and efficient but may not be as effective in identifying unnecessary expenses.</a:t>
            </a:r>
          </a:p>
        </p:txBody>
      </p:sp>
      <p:sp>
        <p:nvSpPr>
          <p:cNvPr id="4" name="Slide Number Placeholder 3"/>
          <p:cNvSpPr>
            <a:spLocks noGrp="1"/>
          </p:cNvSpPr>
          <p:nvPr>
            <p:ph type="sldNum" sz="quarter" idx="5"/>
          </p:nvPr>
        </p:nvSpPr>
        <p:spPr/>
        <p:txBody>
          <a:bodyPr/>
          <a:lstStyle/>
          <a:p>
            <a:fld id="{819A8CE0-A1A5-4BAF-8E72-43C645B59DF7}" type="slidenum">
              <a:rPr lang="en-IN" smtClean="0"/>
              <a:t>23</a:t>
            </a:fld>
            <a:endParaRPr lang="en-IN"/>
          </a:p>
        </p:txBody>
      </p:sp>
    </p:spTree>
    <p:extLst>
      <p:ext uri="{BB962C8B-B14F-4D97-AF65-F5344CB8AC3E}">
        <p14:creationId xmlns:p14="http://schemas.microsoft.com/office/powerpoint/2010/main" val="206252542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a:t>Forecasting is the process of predicting future financial performance based on historical data and trends. In this section, we will explore different forecasting methods that startups can use, such as qualitative forecasting, quantitative forecasting, and scenario planning.</a:t>
            </a:r>
          </a:p>
        </p:txBody>
      </p:sp>
      <p:sp>
        <p:nvSpPr>
          <p:cNvPr id="4" name="Slide Number Placeholder 3"/>
          <p:cNvSpPr>
            <a:spLocks noGrp="1"/>
          </p:cNvSpPr>
          <p:nvPr>
            <p:ph type="sldNum" sz="quarter" idx="5"/>
          </p:nvPr>
        </p:nvSpPr>
        <p:spPr/>
        <p:txBody>
          <a:bodyPr/>
          <a:lstStyle/>
          <a:p>
            <a:fld id="{819A8CE0-A1A5-4BAF-8E72-43C645B59DF7}" type="slidenum">
              <a:rPr lang="en-IN" smtClean="0"/>
              <a:t>24</a:t>
            </a:fld>
            <a:endParaRPr lang="en-IN"/>
          </a:p>
        </p:txBody>
      </p:sp>
    </p:spTree>
    <p:extLst>
      <p:ext uri="{BB962C8B-B14F-4D97-AF65-F5344CB8AC3E}">
        <p14:creationId xmlns:p14="http://schemas.microsoft.com/office/powerpoint/2010/main" val="207457378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a:t>Qualitative forecasting uses expert opinions and judgment to predict future financial performance. This method can be useful in situations where there is limited historical data or rapid changes in the business environment.</a:t>
            </a:r>
          </a:p>
        </p:txBody>
      </p:sp>
      <p:sp>
        <p:nvSpPr>
          <p:cNvPr id="4" name="Slide Number Placeholder 3"/>
          <p:cNvSpPr>
            <a:spLocks noGrp="1"/>
          </p:cNvSpPr>
          <p:nvPr>
            <p:ph type="sldNum" sz="quarter" idx="5"/>
          </p:nvPr>
        </p:nvSpPr>
        <p:spPr/>
        <p:txBody>
          <a:bodyPr/>
          <a:lstStyle/>
          <a:p>
            <a:fld id="{819A8CE0-A1A5-4BAF-8E72-43C645B59DF7}" type="slidenum">
              <a:rPr lang="en-IN" smtClean="0"/>
              <a:t>25</a:t>
            </a:fld>
            <a:endParaRPr lang="en-IN"/>
          </a:p>
        </p:txBody>
      </p:sp>
    </p:spTree>
    <p:extLst>
      <p:ext uri="{BB962C8B-B14F-4D97-AF65-F5344CB8AC3E}">
        <p14:creationId xmlns:p14="http://schemas.microsoft.com/office/powerpoint/2010/main" val="100673618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a:t>Quantitative forecasting uses statistical models and data to predict future financial performance. This method can be useful when there is a significant amount of historical data available.</a:t>
            </a:r>
          </a:p>
        </p:txBody>
      </p:sp>
      <p:sp>
        <p:nvSpPr>
          <p:cNvPr id="4" name="Slide Number Placeholder 3"/>
          <p:cNvSpPr>
            <a:spLocks noGrp="1"/>
          </p:cNvSpPr>
          <p:nvPr>
            <p:ph type="sldNum" sz="quarter" idx="5"/>
          </p:nvPr>
        </p:nvSpPr>
        <p:spPr/>
        <p:txBody>
          <a:bodyPr/>
          <a:lstStyle/>
          <a:p>
            <a:fld id="{819A8CE0-A1A5-4BAF-8E72-43C645B59DF7}" type="slidenum">
              <a:rPr lang="en-IN" smtClean="0"/>
              <a:t>26</a:t>
            </a:fld>
            <a:endParaRPr lang="en-IN"/>
          </a:p>
        </p:txBody>
      </p:sp>
    </p:spTree>
    <p:extLst>
      <p:ext uri="{BB962C8B-B14F-4D97-AF65-F5344CB8AC3E}">
        <p14:creationId xmlns:p14="http://schemas.microsoft.com/office/powerpoint/2010/main" val="75798830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a:t>Scenario planning involves creating different scenarios based on different assumptions and predicting financial performance for each scenario. This method can help startups identify potential risks and opportunities and plan accordingly.</a:t>
            </a:r>
          </a:p>
        </p:txBody>
      </p:sp>
      <p:sp>
        <p:nvSpPr>
          <p:cNvPr id="4" name="Slide Number Placeholder 3"/>
          <p:cNvSpPr>
            <a:spLocks noGrp="1"/>
          </p:cNvSpPr>
          <p:nvPr>
            <p:ph type="sldNum" sz="quarter" idx="5"/>
          </p:nvPr>
        </p:nvSpPr>
        <p:spPr/>
        <p:txBody>
          <a:bodyPr/>
          <a:lstStyle/>
          <a:p>
            <a:fld id="{819A8CE0-A1A5-4BAF-8E72-43C645B59DF7}" type="slidenum">
              <a:rPr lang="en-IN" smtClean="0"/>
              <a:t>27</a:t>
            </a:fld>
            <a:endParaRPr lang="en-IN"/>
          </a:p>
        </p:txBody>
      </p:sp>
    </p:spTree>
    <p:extLst>
      <p:ext uri="{BB962C8B-B14F-4D97-AF65-F5344CB8AC3E}">
        <p14:creationId xmlns:p14="http://schemas.microsoft.com/office/powerpoint/2010/main" val="179169633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a:t>In this section, we will discuss some best practices that startups can follow to effectively manage their finances and plan for the future.</a:t>
            </a:r>
          </a:p>
        </p:txBody>
      </p:sp>
      <p:sp>
        <p:nvSpPr>
          <p:cNvPr id="4" name="Slide Number Placeholder 3"/>
          <p:cNvSpPr>
            <a:spLocks noGrp="1"/>
          </p:cNvSpPr>
          <p:nvPr>
            <p:ph type="sldNum" sz="quarter" idx="5"/>
          </p:nvPr>
        </p:nvSpPr>
        <p:spPr/>
        <p:txBody>
          <a:bodyPr/>
          <a:lstStyle/>
          <a:p>
            <a:fld id="{819A8CE0-A1A5-4BAF-8E72-43C645B59DF7}" type="slidenum">
              <a:rPr lang="en-IN" smtClean="0"/>
              <a:t>28</a:t>
            </a:fld>
            <a:endParaRPr lang="en-IN"/>
          </a:p>
        </p:txBody>
      </p:sp>
    </p:spTree>
    <p:extLst>
      <p:ext uri="{BB962C8B-B14F-4D97-AF65-F5344CB8AC3E}">
        <p14:creationId xmlns:p14="http://schemas.microsoft.com/office/powerpoint/2010/main" val="80736193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a:t>Startups should regularly review their finances and make adjustments based on changes in the business environment. This can help in identifying potential issues and taking corrective actions.</a:t>
            </a:r>
          </a:p>
        </p:txBody>
      </p:sp>
      <p:sp>
        <p:nvSpPr>
          <p:cNvPr id="4" name="Slide Number Placeholder 3"/>
          <p:cNvSpPr>
            <a:spLocks noGrp="1"/>
          </p:cNvSpPr>
          <p:nvPr>
            <p:ph type="sldNum" sz="quarter" idx="5"/>
          </p:nvPr>
        </p:nvSpPr>
        <p:spPr/>
        <p:txBody>
          <a:bodyPr/>
          <a:lstStyle/>
          <a:p>
            <a:fld id="{819A8CE0-A1A5-4BAF-8E72-43C645B59DF7}" type="slidenum">
              <a:rPr lang="en-IN" smtClean="0"/>
              <a:t>29</a:t>
            </a:fld>
            <a:endParaRPr lang="en-IN"/>
          </a:p>
        </p:txBody>
      </p:sp>
    </p:spTree>
    <p:extLst>
      <p:ext uri="{BB962C8B-B14F-4D97-AF65-F5344CB8AC3E}">
        <p14:creationId xmlns:p14="http://schemas.microsoft.com/office/powerpoint/2010/main" val="38431804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a:t>Financial planning and analysis are essential for startups as they help in managing finances, monitoring cash flow, and making informed decisions. Startups that engage in financial planning and analysis are better equipped to make strategic decisions and avoid financial crises.</a:t>
            </a:r>
          </a:p>
        </p:txBody>
      </p:sp>
      <p:sp>
        <p:nvSpPr>
          <p:cNvPr id="4" name="Slide Number Placeholder 3"/>
          <p:cNvSpPr>
            <a:spLocks noGrp="1"/>
          </p:cNvSpPr>
          <p:nvPr>
            <p:ph type="sldNum" sz="quarter" idx="5"/>
          </p:nvPr>
        </p:nvSpPr>
        <p:spPr/>
        <p:txBody>
          <a:bodyPr/>
          <a:lstStyle/>
          <a:p>
            <a:fld id="{819A8CE0-A1A5-4BAF-8E72-43C645B59DF7}" type="slidenum">
              <a:rPr lang="en-IN" smtClean="0"/>
              <a:t>3</a:t>
            </a:fld>
            <a:endParaRPr lang="en-IN"/>
          </a:p>
        </p:txBody>
      </p:sp>
    </p:spTree>
    <p:extLst>
      <p:ext uri="{BB962C8B-B14F-4D97-AF65-F5344CB8AC3E}">
        <p14:creationId xmlns:p14="http://schemas.microsoft.com/office/powerpoint/2010/main" val="231006759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a:t>Technology and financial software can help startups in managing their finances more effectively. Startups should consider using tools such as accounting software, online financial management tools, and spreadsheets to streamline their financial processes.</a:t>
            </a:r>
          </a:p>
        </p:txBody>
      </p:sp>
      <p:sp>
        <p:nvSpPr>
          <p:cNvPr id="4" name="Slide Number Placeholder 3"/>
          <p:cNvSpPr>
            <a:spLocks noGrp="1"/>
          </p:cNvSpPr>
          <p:nvPr>
            <p:ph type="sldNum" sz="quarter" idx="5"/>
          </p:nvPr>
        </p:nvSpPr>
        <p:spPr/>
        <p:txBody>
          <a:bodyPr/>
          <a:lstStyle/>
          <a:p>
            <a:fld id="{819A8CE0-A1A5-4BAF-8E72-43C645B59DF7}" type="slidenum">
              <a:rPr lang="en-IN" smtClean="0"/>
              <a:t>30</a:t>
            </a:fld>
            <a:endParaRPr lang="en-IN"/>
          </a:p>
        </p:txBody>
      </p:sp>
    </p:spTree>
    <p:extLst>
      <p:ext uri="{BB962C8B-B14F-4D97-AF65-F5344CB8AC3E}">
        <p14:creationId xmlns:p14="http://schemas.microsoft.com/office/powerpoint/2010/main" val="18774586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a:t>Startups should seek expert advice and mentorship to gain insights and guidance on financial planning and analysis. This can help startups in making informed decisions and avoiding financial crises.</a:t>
            </a:r>
          </a:p>
        </p:txBody>
      </p:sp>
      <p:sp>
        <p:nvSpPr>
          <p:cNvPr id="4" name="Slide Number Placeholder 3"/>
          <p:cNvSpPr>
            <a:spLocks noGrp="1"/>
          </p:cNvSpPr>
          <p:nvPr>
            <p:ph type="sldNum" sz="quarter" idx="5"/>
          </p:nvPr>
        </p:nvSpPr>
        <p:spPr/>
        <p:txBody>
          <a:bodyPr/>
          <a:lstStyle/>
          <a:p>
            <a:fld id="{819A8CE0-A1A5-4BAF-8E72-43C645B59DF7}" type="slidenum">
              <a:rPr lang="en-IN" smtClean="0"/>
              <a:t>31</a:t>
            </a:fld>
            <a:endParaRPr lang="en-IN"/>
          </a:p>
        </p:txBody>
      </p:sp>
    </p:spTree>
    <p:extLst>
      <p:ext uri="{BB962C8B-B14F-4D97-AF65-F5344CB8AC3E}">
        <p14:creationId xmlns:p14="http://schemas.microsoft.com/office/powerpoint/2010/main" val="326939823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a:t>Financial planning and analysis are essential for startups looking to succeed in a competitive market. By creating a financial plan, analyzing key financial components, using budgeting and forecasting techniques, and following best practices, startups can effectively manage their finances and plan for the future.</a:t>
            </a:r>
          </a:p>
        </p:txBody>
      </p:sp>
      <p:sp>
        <p:nvSpPr>
          <p:cNvPr id="4" name="Slide Number Placeholder 3"/>
          <p:cNvSpPr>
            <a:spLocks noGrp="1"/>
          </p:cNvSpPr>
          <p:nvPr>
            <p:ph type="sldNum" sz="quarter" idx="5"/>
          </p:nvPr>
        </p:nvSpPr>
        <p:spPr/>
        <p:txBody>
          <a:bodyPr/>
          <a:lstStyle/>
          <a:p>
            <a:fld id="{819A8CE0-A1A5-4BAF-8E72-43C645B59DF7}" type="slidenum">
              <a:rPr lang="en-IN" smtClean="0"/>
              <a:t>32</a:t>
            </a:fld>
            <a:endParaRPr lang="en-IN"/>
          </a:p>
        </p:txBody>
      </p:sp>
    </p:spTree>
    <p:extLst>
      <p:ext uri="{BB962C8B-B14F-4D97-AF65-F5344CB8AC3E}">
        <p14:creationId xmlns:p14="http://schemas.microsoft.com/office/powerpoint/2010/main" val="5169795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a:t>In this presentation, we will discuss financial planning, financial analysis, tools for financial analysis and planning, budgeting techniques, forecasting methods, and best practices for startups.</a:t>
            </a:r>
          </a:p>
        </p:txBody>
      </p:sp>
      <p:sp>
        <p:nvSpPr>
          <p:cNvPr id="4" name="Slide Number Placeholder 3"/>
          <p:cNvSpPr>
            <a:spLocks noGrp="1"/>
          </p:cNvSpPr>
          <p:nvPr>
            <p:ph type="sldNum" sz="quarter" idx="5"/>
          </p:nvPr>
        </p:nvSpPr>
        <p:spPr/>
        <p:txBody>
          <a:bodyPr/>
          <a:lstStyle/>
          <a:p>
            <a:fld id="{819A8CE0-A1A5-4BAF-8E72-43C645B59DF7}" type="slidenum">
              <a:rPr lang="en-IN" smtClean="0"/>
              <a:t>4</a:t>
            </a:fld>
            <a:endParaRPr lang="en-IN"/>
          </a:p>
        </p:txBody>
      </p:sp>
    </p:spTree>
    <p:extLst>
      <p:ext uri="{BB962C8B-B14F-4D97-AF65-F5344CB8AC3E}">
        <p14:creationId xmlns:p14="http://schemas.microsoft.com/office/powerpoint/2010/main" val="36430503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a:t>Financial planning is the process of defining financial goals and objectives for a business and creating a plan to achieve them. In this section, we will explore how startups can create a financial plan that aligns with their business strategy.</a:t>
            </a:r>
          </a:p>
        </p:txBody>
      </p:sp>
      <p:sp>
        <p:nvSpPr>
          <p:cNvPr id="4" name="Slide Number Placeholder 3"/>
          <p:cNvSpPr>
            <a:spLocks noGrp="1"/>
          </p:cNvSpPr>
          <p:nvPr>
            <p:ph type="sldNum" sz="quarter" idx="5"/>
          </p:nvPr>
        </p:nvSpPr>
        <p:spPr/>
        <p:txBody>
          <a:bodyPr/>
          <a:lstStyle/>
          <a:p>
            <a:fld id="{819A8CE0-A1A5-4BAF-8E72-43C645B59DF7}" type="slidenum">
              <a:rPr lang="en-IN" smtClean="0"/>
              <a:t>5</a:t>
            </a:fld>
            <a:endParaRPr lang="en-IN"/>
          </a:p>
        </p:txBody>
      </p:sp>
    </p:spTree>
    <p:extLst>
      <p:ext uri="{BB962C8B-B14F-4D97-AF65-F5344CB8AC3E}">
        <p14:creationId xmlns:p14="http://schemas.microsoft.com/office/powerpoint/2010/main" val="37547285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a:t>To create an effective financial plan, startups need to define their financial goals and objectives. These goals should be specific, measurable, achievable, relevant, and time-bound (SMART).</a:t>
            </a:r>
          </a:p>
        </p:txBody>
      </p:sp>
      <p:sp>
        <p:nvSpPr>
          <p:cNvPr id="4" name="Slide Number Placeholder 3"/>
          <p:cNvSpPr>
            <a:spLocks noGrp="1"/>
          </p:cNvSpPr>
          <p:nvPr>
            <p:ph type="sldNum" sz="quarter" idx="5"/>
          </p:nvPr>
        </p:nvSpPr>
        <p:spPr/>
        <p:txBody>
          <a:bodyPr/>
          <a:lstStyle/>
          <a:p>
            <a:fld id="{819A8CE0-A1A5-4BAF-8E72-43C645B59DF7}" type="slidenum">
              <a:rPr lang="en-IN" smtClean="0"/>
              <a:t>6</a:t>
            </a:fld>
            <a:endParaRPr lang="en-IN"/>
          </a:p>
        </p:txBody>
      </p:sp>
    </p:spTree>
    <p:extLst>
      <p:ext uri="{BB962C8B-B14F-4D97-AF65-F5344CB8AC3E}">
        <p14:creationId xmlns:p14="http://schemas.microsoft.com/office/powerpoint/2010/main" val="120291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a:t>Once the financial goals and objectives are defined, startups can create a financial plan that outlines the steps required to achieve them. The financial plan should include projected income statements, balance sheets, and cash flow statements.</a:t>
            </a:r>
          </a:p>
        </p:txBody>
      </p:sp>
      <p:sp>
        <p:nvSpPr>
          <p:cNvPr id="4" name="Slide Number Placeholder 3"/>
          <p:cNvSpPr>
            <a:spLocks noGrp="1"/>
          </p:cNvSpPr>
          <p:nvPr>
            <p:ph type="sldNum" sz="quarter" idx="5"/>
          </p:nvPr>
        </p:nvSpPr>
        <p:spPr/>
        <p:txBody>
          <a:bodyPr/>
          <a:lstStyle/>
          <a:p>
            <a:fld id="{819A8CE0-A1A5-4BAF-8E72-43C645B59DF7}" type="slidenum">
              <a:rPr lang="en-IN" smtClean="0"/>
              <a:t>7</a:t>
            </a:fld>
            <a:endParaRPr lang="en-IN"/>
          </a:p>
        </p:txBody>
      </p:sp>
    </p:spTree>
    <p:extLst>
      <p:ext uri="{BB962C8B-B14F-4D97-AF65-F5344CB8AC3E}">
        <p14:creationId xmlns:p14="http://schemas.microsoft.com/office/powerpoint/2010/main" val="35329891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a:t>Financial planning should align with the overall business strategy of the startup. The financial plan should take into account the startup's products or services, market position, and growth strategy.</a:t>
            </a:r>
          </a:p>
        </p:txBody>
      </p:sp>
      <p:sp>
        <p:nvSpPr>
          <p:cNvPr id="4" name="Slide Number Placeholder 3"/>
          <p:cNvSpPr>
            <a:spLocks noGrp="1"/>
          </p:cNvSpPr>
          <p:nvPr>
            <p:ph type="sldNum" sz="quarter" idx="5"/>
          </p:nvPr>
        </p:nvSpPr>
        <p:spPr/>
        <p:txBody>
          <a:bodyPr/>
          <a:lstStyle/>
          <a:p>
            <a:fld id="{819A8CE0-A1A5-4BAF-8E72-43C645B59DF7}" type="slidenum">
              <a:rPr lang="en-IN" smtClean="0"/>
              <a:t>8</a:t>
            </a:fld>
            <a:endParaRPr lang="en-IN"/>
          </a:p>
        </p:txBody>
      </p:sp>
    </p:spTree>
    <p:extLst>
      <p:ext uri="{BB962C8B-B14F-4D97-AF65-F5344CB8AC3E}">
        <p14:creationId xmlns:p14="http://schemas.microsoft.com/office/powerpoint/2010/main" val="10190800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a:t>Financial analysis is the process of evaluating a company's financial performance and health. In this section, we will explore the key components of financial analysis, including income statement analysis, balance sheet analysis, and cash flow analysis.</a:t>
            </a:r>
          </a:p>
        </p:txBody>
      </p:sp>
      <p:sp>
        <p:nvSpPr>
          <p:cNvPr id="4" name="Slide Number Placeholder 3"/>
          <p:cNvSpPr>
            <a:spLocks noGrp="1"/>
          </p:cNvSpPr>
          <p:nvPr>
            <p:ph type="sldNum" sz="quarter" idx="5"/>
          </p:nvPr>
        </p:nvSpPr>
        <p:spPr/>
        <p:txBody>
          <a:bodyPr/>
          <a:lstStyle/>
          <a:p>
            <a:fld id="{819A8CE0-A1A5-4BAF-8E72-43C645B59DF7}" type="slidenum">
              <a:rPr lang="en-IN" smtClean="0"/>
              <a:t>9</a:t>
            </a:fld>
            <a:endParaRPr lang="en-IN"/>
          </a:p>
        </p:txBody>
      </p:sp>
    </p:spTree>
    <p:extLst>
      <p:ext uri="{BB962C8B-B14F-4D97-AF65-F5344CB8AC3E}">
        <p14:creationId xmlns:p14="http://schemas.microsoft.com/office/powerpoint/2010/main" val="30690963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B58E14-23EC-4C25-974C-48FA83988655}"/>
              </a:ext>
            </a:extLst>
          </p:cNvPr>
          <p:cNvSpPr>
            <a:spLocks noGrp="1"/>
          </p:cNvSpPr>
          <p:nvPr>
            <p:ph type="ctrTitle"/>
          </p:nvPr>
        </p:nvSpPr>
        <p:spPr>
          <a:xfrm>
            <a:off x="517870" y="978408"/>
            <a:ext cx="5021183" cy="5074226"/>
          </a:xfrm>
        </p:spPr>
        <p:txBody>
          <a:bodyPr anchor="t">
            <a:normAutofit/>
          </a:bodyPr>
          <a:lstStyle>
            <a:lvl1pPr algn="l">
              <a:defRPr sz="54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2E9FEDD4-20A1-49F6-9E3E-0B26B426BB73}"/>
              </a:ext>
            </a:extLst>
          </p:cNvPr>
          <p:cNvSpPr>
            <a:spLocks noGrp="1"/>
          </p:cNvSpPr>
          <p:nvPr>
            <p:ph type="subTitle" idx="1"/>
          </p:nvPr>
        </p:nvSpPr>
        <p:spPr>
          <a:xfrm>
            <a:off x="6662167" y="3602038"/>
            <a:ext cx="5021183" cy="2244580"/>
          </a:xfrm>
        </p:spPr>
        <p:txBody>
          <a:bodyPr anchor="b">
            <a:normAutofit/>
          </a:bodyPr>
          <a:lstStyle>
            <a:lvl1pPr marL="0" indent="0" algn="l">
              <a:lnSpc>
                <a:spcPct val="100000"/>
              </a:lnSpc>
              <a:buNone/>
              <a:defRPr sz="2200" i="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6580A32F-E6F3-4C2E-B9E3-E47868E42511}"/>
              </a:ext>
            </a:extLst>
          </p:cNvPr>
          <p:cNvSpPr>
            <a:spLocks noGrp="1"/>
          </p:cNvSpPr>
          <p:nvPr>
            <p:ph type="dt" sz="half" idx="10"/>
          </p:nvPr>
        </p:nvSpPr>
        <p:spPr/>
        <p:txBody>
          <a:bodyPr/>
          <a:lstStyle/>
          <a:p>
            <a:fld id="{3391A759-BFF8-4B5B-9ECE-D93AC303B331}" type="datetime1">
              <a:rPr lang="en-US" smtClean="0"/>
              <a:t>9/12/2024</a:t>
            </a:fld>
            <a:endParaRPr lang="en-US"/>
          </a:p>
        </p:txBody>
      </p:sp>
      <p:sp>
        <p:nvSpPr>
          <p:cNvPr id="5" name="Footer Placeholder 4">
            <a:extLst>
              <a:ext uri="{FF2B5EF4-FFF2-40B4-BE49-F238E27FC236}">
                <a16:creationId xmlns:a16="http://schemas.microsoft.com/office/drawing/2014/main" id="{78806724-A87A-4231-BFD9-277482AF78CF}"/>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730D1AF-36B8-4BB8-BD6A-71194F7BC31C}"/>
              </a:ext>
            </a:extLst>
          </p:cNvPr>
          <p:cNvSpPr>
            <a:spLocks noGrp="1"/>
          </p:cNvSpPr>
          <p:nvPr>
            <p:ph type="sldNum" sz="quarter" idx="12"/>
          </p:nvPr>
        </p:nvSpPr>
        <p:spPr/>
        <p:txBody>
          <a:bodyPr/>
          <a:lstStyle/>
          <a:p>
            <a:fld id="{DFDF98CC-160E-494C-8C3C-8CDC5FA257DE}" type="slidenum">
              <a:rPr lang="en-US" smtClean="0"/>
              <a:t>‹#›</a:t>
            </a:fld>
            <a:endParaRPr lang="en-US"/>
          </a:p>
        </p:txBody>
      </p:sp>
      <p:sp>
        <p:nvSpPr>
          <p:cNvPr id="8" name="Rectangle 7">
            <a:extLst>
              <a:ext uri="{FF2B5EF4-FFF2-40B4-BE49-F238E27FC236}">
                <a16:creationId xmlns:a16="http://schemas.microsoft.com/office/drawing/2014/main" id="{F3FF94B3-6D3E-44FE-BB02-A9027C0003C7}"/>
              </a:ext>
              <a:ext uri="{C183D7F6-B498-43B3-948B-1728B52AA6E4}">
                <adec:decorative xmlns:adec="http://schemas.microsoft.com/office/drawing/2017/decorative" val="1"/>
              </a:ext>
            </a:extLst>
          </p:cNvPr>
          <p:cNvSpPr/>
          <p:nvPr/>
        </p:nvSpPr>
        <p:spPr>
          <a:xfrm>
            <a:off x="6662168" y="6209925"/>
            <a:ext cx="5021183" cy="4571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731986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DF6B8E-1D8E-4105-9BBB-D53AD24B7381}"/>
              </a:ext>
            </a:extLst>
          </p:cNvPr>
          <p:cNvSpPr>
            <a:spLocks noGrp="1"/>
          </p:cNvSpPr>
          <p:nvPr>
            <p:ph type="title"/>
          </p:nvPr>
        </p:nvSpPr>
        <p:spPr/>
        <p:txBody>
          <a:bodyPr/>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03825530-6629-4FEA-9670-EB21A2F5BA4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664C7A-A73F-46F5-BC33-696671DAEEE7}"/>
              </a:ext>
            </a:extLst>
          </p:cNvPr>
          <p:cNvSpPr>
            <a:spLocks noGrp="1"/>
          </p:cNvSpPr>
          <p:nvPr>
            <p:ph type="dt" sz="half" idx="10"/>
          </p:nvPr>
        </p:nvSpPr>
        <p:spPr/>
        <p:txBody>
          <a:bodyPr/>
          <a:lstStyle/>
          <a:p>
            <a:fld id="{6DFDF398-5DA3-4937-BE3F-7CA1B9158252}" type="datetime1">
              <a:rPr lang="en-US" smtClean="0"/>
              <a:t>9/12/2024</a:t>
            </a:fld>
            <a:endParaRPr lang="en-US"/>
          </a:p>
        </p:txBody>
      </p:sp>
      <p:sp>
        <p:nvSpPr>
          <p:cNvPr id="5" name="Footer Placeholder 4">
            <a:extLst>
              <a:ext uri="{FF2B5EF4-FFF2-40B4-BE49-F238E27FC236}">
                <a16:creationId xmlns:a16="http://schemas.microsoft.com/office/drawing/2014/main" id="{512B3CC0-B649-4509-A4B6-DF9D20EFACE6}"/>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72CECCCA-3F2A-46F3-BF45-7C862FF1D752}"/>
              </a:ext>
            </a:extLst>
          </p:cNvPr>
          <p:cNvSpPr>
            <a:spLocks noGrp="1"/>
          </p:cNvSpPr>
          <p:nvPr>
            <p:ph type="sldNum" sz="quarter" idx="12"/>
          </p:nvPr>
        </p:nvSpPr>
        <p:spPr/>
        <p:txBody>
          <a:bodyPr/>
          <a:lstStyle/>
          <a:p>
            <a:fld id="{DFDF98CC-160E-494C-8C3C-8CDC5FA257DE}" type="slidenum">
              <a:rPr lang="en-US" smtClean="0"/>
              <a:t>‹#›</a:t>
            </a:fld>
            <a:endParaRPr lang="en-US"/>
          </a:p>
        </p:txBody>
      </p:sp>
    </p:spTree>
    <p:extLst>
      <p:ext uri="{BB962C8B-B14F-4D97-AF65-F5344CB8AC3E}">
        <p14:creationId xmlns:p14="http://schemas.microsoft.com/office/powerpoint/2010/main" val="20985848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A50133B-2446-4168-AA17-6538910668FD}"/>
              </a:ext>
            </a:extLst>
          </p:cNvPr>
          <p:cNvSpPr>
            <a:spLocks noGrp="1"/>
          </p:cNvSpPr>
          <p:nvPr>
            <p:ph type="title" orient="vert"/>
          </p:nvPr>
        </p:nvSpPr>
        <p:spPr>
          <a:xfrm>
            <a:off x="6662168" y="996791"/>
            <a:ext cx="5011962" cy="4956928"/>
          </a:xfrm>
        </p:spPr>
        <p:txBody>
          <a:bodyPr vert="eaVert"/>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C006A9AD-2756-4C51-A958-6756301EB938}"/>
              </a:ext>
            </a:extLst>
          </p:cNvPr>
          <p:cNvSpPr>
            <a:spLocks noGrp="1"/>
          </p:cNvSpPr>
          <p:nvPr>
            <p:ph type="body" orient="vert" idx="1"/>
          </p:nvPr>
        </p:nvSpPr>
        <p:spPr>
          <a:xfrm>
            <a:off x="517870" y="996791"/>
            <a:ext cx="5021183" cy="495692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1E42995D-CCEA-43AF-973B-8B6B56A567E8}"/>
              </a:ext>
            </a:extLst>
          </p:cNvPr>
          <p:cNvSpPr>
            <a:spLocks noGrp="1"/>
          </p:cNvSpPr>
          <p:nvPr>
            <p:ph type="dt" sz="half" idx="10"/>
          </p:nvPr>
        </p:nvSpPr>
        <p:spPr/>
        <p:txBody>
          <a:bodyPr/>
          <a:lstStyle/>
          <a:p>
            <a:fld id="{8F191ED9-F929-4A92-90F9-3C9C84ABBE83}" type="datetime1">
              <a:rPr lang="en-US" smtClean="0"/>
              <a:t>9/12/2024</a:t>
            </a:fld>
            <a:endParaRPr lang="en-US"/>
          </a:p>
        </p:txBody>
      </p:sp>
      <p:sp>
        <p:nvSpPr>
          <p:cNvPr id="5" name="Footer Placeholder 4">
            <a:extLst>
              <a:ext uri="{FF2B5EF4-FFF2-40B4-BE49-F238E27FC236}">
                <a16:creationId xmlns:a16="http://schemas.microsoft.com/office/drawing/2014/main" id="{2A4029CF-BA62-4CCD-956E-FFA0B37B8A3D}"/>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F2CE0B3D-96AB-41B3-ABDD-5B0DE863DAFC}"/>
              </a:ext>
            </a:extLst>
          </p:cNvPr>
          <p:cNvSpPr>
            <a:spLocks noGrp="1"/>
          </p:cNvSpPr>
          <p:nvPr>
            <p:ph type="sldNum" sz="quarter" idx="12"/>
          </p:nvPr>
        </p:nvSpPr>
        <p:spPr/>
        <p:txBody>
          <a:bodyPr/>
          <a:lstStyle/>
          <a:p>
            <a:fld id="{DFDF98CC-160E-494C-8C3C-8CDC5FA257DE}" type="slidenum">
              <a:rPr lang="en-US" smtClean="0"/>
              <a:t>‹#›</a:t>
            </a:fld>
            <a:endParaRPr lang="en-US"/>
          </a:p>
        </p:txBody>
      </p:sp>
      <p:sp>
        <p:nvSpPr>
          <p:cNvPr id="12" name="Rectangle 11">
            <a:extLst>
              <a:ext uri="{FF2B5EF4-FFF2-40B4-BE49-F238E27FC236}">
                <a16:creationId xmlns:a16="http://schemas.microsoft.com/office/drawing/2014/main" id="{4618136A-0796-46EB-89BB-4C73C0258FE9}"/>
              </a:ext>
              <a:ext uri="{C183D7F6-B498-43B3-948B-1728B52AA6E4}">
                <adec:decorative xmlns:adec="http://schemas.microsoft.com/office/drawing/2017/decorative" val="1"/>
              </a:ext>
            </a:extLst>
          </p:cNvPr>
          <p:cNvSpPr/>
          <p:nvPr/>
        </p:nvSpPr>
        <p:spPr>
          <a:xfrm>
            <a:off x="6662168" y="6209925"/>
            <a:ext cx="5021183" cy="4571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211105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363D8A-C68D-4CF9-9D15-3E09BCC09F66}"/>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8524D94C-E537-4FF3-AAF8-A85F05C31A7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0824B1D4-6731-4993-8609-16C1D3327986}"/>
              </a:ext>
            </a:extLst>
          </p:cNvPr>
          <p:cNvSpPr>
            <a:spLocks noGrp="1"/>
          </p:cNvSpPr>
          <p:nvPr>
            <p:ph type="dt" sz="half" idx="10"/>
          </p:nvPr>
        </p:nvSpPr>
        <p:spPr/>
        <p:txBody>
          <a:bodyPr/>
          <a:lstStyle/>
          <a:p>
            <a:fld id="{EEBAB316-A2E6-49F2-825C-64AA951E4184}" type="datetime1">
              <a:rPr lang="en-US" smtClean="0"/>
              <a:t>9/12/2024</a:t>
            </a:fld>
            <a:endParaRPr lang="en-US"/>
          </a:p>
        </p:txBody>
      </p:sp>
      <p:sp>
        <p:nvSpPr>
          <p:cNvPr id="5" name="Footer Placeholder 4">
            <a:extLst>
              <a:ext uri="{FF2B5EF4-FFF2-40B4-BE49-F238E27FC236}">
                <a16:creationId xmlns:a16="http://schemas.microsoft.com/office/drawing/2014/main" id="{3DFB7BBD-CEEB-4256-84B2-6D907E118806}"/>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D972A8B7-F430-4F4A-BB63-481F51E58800}"/>
              </a:ext>
            </a:extLst>
          </p:cNvPr>
          <p:cNvSpPr>
            <a:spLocks noGrp="1"/>
          </p:cNvSpPr>
          <p:nvPr>
            <p:ph type="sldNum" sz="quarter" idx="12"/>
          </p:nvPr>
        </p:nvSpPr>
        <p:spPr/>
        <p:txBody>
          <a:bodyPr/>
          <a:lstStyle/>
          <a:p>
            <a:fld id="{DFDF98CC-160E-494C-8C3C-8CDC5FA257DE}" type="slidenum">
              <a:rPr lang="en-US" smtClean="0"/>
              <a:t>‹#›</a:t>
            </a:fld>
            <a:endParaRPr lang="en-US"/>
          </a:p>
        </p:txBody>
      </p:sp>
    </p:spTree>
    <p:extLst>
      <p:ext uri="{BB962C8B-B14F-4D97-AF65-F5344CB8AC3E}">
        <p14:creationId xmlns:p14="http://schemas.microsoft.com/office/powerpoint/2010/main" val="20446470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7BAC1C-A332-4BA5-8C9C-FE0396C81619}"/>
              </a:ext>
            </a:extLst>
          </p:cNvPr>
          <p:cNvSpPr>
            <a:spLocks noGrp="1"/>
          </p:cNvSpPr>
          <p:nvPr>
            <p:ph type="title"/>
          </p:nvPr>
        </p:nvSpPr>
        <p:spPr>
          <a:xfrm>
            <a:off x="517870" y="978408"/>
            <a:ext cx="5020056" cy="4870974"/>
          </a:xfrm>
        </p:spPr>
        <p:txBody>
          <a:bodyPr anchor="t">
            <a:normAutofit/>
          </a:bodyPr>
          <a:lstStyle>
            <a:lvl1pPr>
              <a:defRPr sz="54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50D8D137-710E-4125-B5E9-F63E7F1C9C9D}"/>
              </a:ext>
            </a:extLst>
          </p:cNvPr>
          <p:cNvSpPr>
            <a:spLocks noGrp="1"/>
          </p:cNvSpPr>
          <p:nvPr>
            <p:ph type="body" idx="1"/>
          </p:nvPr>
        </p:nvSpPr>
        <p:spPr>
          <a:xfrm>
            <a:off x="6662167" y="3566639"/>
            <a:ext cx="5021183" cy="2279979"/>
          </a:xfrm>
        </p:spPr>
        <p:txBody>
          <a:bodyPr anchor="b">
            <a:normAutofit/>
          </a:bodyPr>
          <a:lstStyle>
            <a:lvl1pPr marL="0" indent="0">
              <a:buNone/>
              <a:defRPr sz="2200" i="1">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D5480C5-E9A6-425E-B050-03E444BE92C9}"/>
              </a:ext>
            </a:extLst>
          </p:cNvPr>
          <p:cNvSpPr>
            <a:spLocks noGrp="1"/>
          </p:cNvSpPr>
          <p:nvPr>
            <p:ph type="dt" sz="half" idx="10"/>
          </p:nvPr>
        </p:nvSpPr>
        <p:spPr/>
        <p:txBody>
          <a:bodyPr/>
          <a:lstStyle/>
          <a:p>
            <a:fld id="{5AE9748B-ADD6-4C5A-8C2A-A39721276E74}" type="datetime1">
              <a:rPr lang="en-US" smtClean="0"/>
              <a:t>9/12/2024</a:t>
            </a:fld>
            <a:endParaRPr lang="en-US"/>
          </a:p>
        </p:txBody>
      </p:sp>
      <p:sp>
        <p:nvSpPr>
          <p:cNvPr id="5" name="Footer Placeholder 4">
            <a:extLst>
              <a:ext uri="{FF2B5EF4-FFF2-40B4-BE49-F238E27FC236}">
                <a16:creationId xmlns:a16="http://schemas.microsoft.com/office/drawing/2014/main" id="{951B4831-6C0B-4E0B-A341-91E4C5D36B79}"/>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BF011EE6-252D-46DD-94DF-C42657EF2CD9}"/>
              </a:ext>
            </a:extLst>
          </p:cNvPr>
          <p:cNvSpPr>
            <a:spLocks noGrp="1"/>
          </p:cNvSpPr>
          <p:nvPr>
            <p:ph type="sldNum" sz="quarter" idx="12"/>
          </p:nvPr>
        </p:nvSpPr>
        <p:spPr/>
        <p:txBody>
          <a:bodyPr/>
          <a:lstStyle/>
          <a:p>
            <a:fld id="{DFDF98CC-160E-494C-8C3C-8CDC5FA257DE}" type="slidenum">
              <a:rPr lang="en-US" smtClean="0"/>
              <a:t>‹#›</a:t>
            </a:fld>
            <a:endParaRPr lang="en-US"/>
          </a:p>
        </p:txBody>
      </p:sp>
    </p:spTree>
    <p:extLst>
      <p:ext uri="{BB962C8B-B14F-4D97-AF65-F5344CB8AC3E}">
        <p14:creationId xmlns:p14="http://schemas.microsoft.com/office/powerpoint/2010/main" val="7962545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604B06-C54A-4B7B-B6D1-436428EAF8E2}"/>
              </a:ext>
            </a:extLst>
          </p:cNvPr>
          <p:cNvSpPr>
            <a:spLocks noGrp="1"/>
          </p:cNvSpPr>
          <p:nvPr>
            <p:ph type="title"/>
          </p:nvPr>
        </p:nvSpPr>
        <p:spPr>
          <a:xfrm>
            <a:off x="517870" y="978408"/>
            <a:ext cx="5021182" cy="5207699"/>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E5723919-9A2F-4D97-8F31-6E35BD5975B0}"/>
              </a:ext>
            </a:extLst>
          </p:cNvPr>
          <p:cNvSpPr>
            <a:spLocks noGrp="1"/>
          </p:cNvSpPr>
          <p:nvPr>
            <p:ph sz="half" idx="1"/>
          </p:nvPr>
        </p:nvSpPr>
        <p:spPr>
          <a:xfrm>
            <a:off x="6063049" y="969264"/>
            <a:ext cx="5290751" cy="255511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7F8DA345-F684-4BAA-A22C-E725B3A6037F}"/>
              </a:ext>
            </a:extLst>
          </p:cNvPr>
          <p:cNvSpPr>
            <a:spLocks noGrp="1"/>
          </p:cNvSpPr>
          <p:nvPr>
            <p:ph sz="half" idx="2"/>
          </p:nvPr>
        </p:nvSpPr>
        <p:spPr>
          <a:xfrm>
            <a:off x="6063049" y="3621849"/>
            <a:ext cx="5290751" cy="255511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6399C52-9753-45D8-9646-CF31BB01577C}"/>
              </a:ext>
            </a:extLst>
          </p:cNvPr>
          <p:cNvSpPr>
            <a:spLocks noGrp="1"/>
          </p:cNvSpPr>
          <p:nvPr>
            <p:ph type="dt" sz="half" idx="10"/>
          </p:nvPr>
        </p:nvSpPr>
        <p:spPr/>
        <p:txBody>
          <a:bodyPr/>
          <a:lstStyle/>
          <a:p>
            <a:fld id="{7241FB0F-3C5C-4949-B933-9C7E511ED094}" type="datetime1">
              <a:rPr lang="en-US" smtClean="0"/>
              <a:t>9/12/2024</a:t>
            </a:fld>
            <a:endParaRPr lang="en-US"/>
          </a:p>
        </p:txBody>
      </p:sp>
      <p:sp>
        <p:nvSpPr>
          <p:cNvPr id="6" name="Footer Placeholder 5">
            <a:extLst>
              <a:ext uri="{FF2B5EF4-FFF2-40B4-BE49-F238E27FC236}">
                <a16:creationId xmlns:a16="http://schemas.microsoft.com/office/drawing/2014/main" id="{C2F95E57-622C-4199-940E-F5462E1AC44A}"/>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201B7592-00E8-41EF-B749-2A5EA8E460DA}"/>
              </a:ext>
            </a:extLst>
          </p:cNvPr>
          <p:cNvSpPr>
            <a:spLocks noGrp="1"/>
          </p:cNvSpPr>
          <p:nvPr>
            <p:ph type="sldNum" sz="quarter" idx="12"/>
          </p:nvPr>
        </p:nvSpPr>
        <p:spPr/>
        <p:txBody>
          <a:bodyPr/>
          <a:lstStyle/>
          <a:p>
            <a:fld id="{DFDF98CC-160E-494C-8C3C-8CDC5FA257DE}" type="slidenum">
              <a:rPr lang="en-US" smtClean="0"/>
              <a:t>‹#›</a:t>
            </a:fld>
            <a:endParaRPr lang="en-US"/>
          </a:p>
        </p:txBody>
      </p:sp>
    </p:spTree>
    <p:extLst>
      <p:ext uri="{BB962C8B-B14F-4D97-AF65-F5344CB8AC3E}">
        <p14:creationId xmlns:p14="http://schemas.microsoft.com/office/powerpoint/2010/main" val="1816085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A2291277-967B-4176-B40B-9EC360626994}"/>
              </a:ext>
            </a:extLst>
          </p:cNvPr>
          <p:cNvSpPr/>
          <p:nvPr/>
        </p:nvSpPr>
        <p:spPr>
          <a:xfrm>
            <a:off x="517869" y="508090"/>
            <a:ext cx="11155680"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cap="none" spc="0">
              <a:ln w="0"/>
              <a:solidFill>
                <a:schemeClr val="tx1"/>
              </a:solidFill>
              <a:effectLst>
                <a:outerShdw blurRad="38100" dist="19050" dir="2700000" algn="tl" rotWithShape="0">
                  <a:schemeClr val="dk1">
                    <a:alpha val="40000"/>
                  </a:schemeClr>
                </a:outerShdw>
              </a:effectLst>
            </a:endParaRPr>
          </a:p>
        </p:txBody>
      </p:sp>
      <p:sp>
        <p:nvSpPr>
          <p:cNvPr id="2" name="Title 1">
            <a:extLst>
              <a:ext uri="{FF2B5EF4-FFF2-40B4-BE49-F238E27FC236}">
                <a16:creationId xmlns:a16="http://schemas.microsoft.com/office/drawing/2014/main" id="{FCB11C00-F7CB-4484-807A-D12745CD3CC8}"/>
              </a:ext>
            </a:extLst>
          </p:cNvPr>
          <p:cNvSpPr>
            <a:spLocks noGrp="1"/>
          </p:cNvSpPr>
          <p:nvPr>
            <p:ph type="title"/>
          </p:nvPr>
        </p:nvSpPr>
        <p:spPr>
          <a:xfrm>
            <a:off x="517869" y="978119"/>
            <a:ext cx="11165481" cy="1073056"/>
          </a:xfrm>
        </p:spPr>
        <p:txBody>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30FAAA6E-E243-48B3-9585-3C1420B3E19F}"/>
              </a:ext>
            </a:extLst>
          </p:cNvPr>
          <p:cNvSpPr>
            <a:spLocks noGrp="1"/>
          </p:cNvSpPr>
          <p:nvPr>
            <p:ph type="body" idx="1"/>
          </p:nvPr>
        </p:nvSpPr>
        <p:spPr>
          <a:xfrm>
            <a:off x="517870" y="2178908"/>
            <a:ext cx="5020056" cy="654908"/>
          </a:xfrm>
        </p:spPr>
        <p:txBody>
          <a:bodyPr anchor="b">
            <a:normAutofit/>
          </a:bodyPr>
          <a:lstStyle>
            <a:lvl1pPr marL="0" indent="0">
              <a:buNone/>
              <a:defRPr sz="2200" b="0" i="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6ED01B8-0F2E-41A4-B21C-334393F6A677}"/>
              </a:ext>
            </a:extLst>
          </p:cNvPr>
          <p:cNvSpPr>
            <a:spLocks noGrp="1"/>
          </p:cNvSpPr>
          <p:nvPr>
            <p:ph sz="half" idx="2"/>
          </p:nvPr>
        </p:nvSpPr>
        <p:spPr>
          <a:xfrm>
            <a:off x="517870" y="2876085"/>
            <a:ext cx="5020056" cy="332289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9A89B23F-3E60-415A-9CE7-0928B5CFB2B3}"/>
              </a:ext>
            </a:extLst>
          </p:cNvPr>
          <p:cNvSpPr>
            <a:spLocks noGrp="1"/>
          </p:cNvSpPr>
          <p:nvPr>
            <p:ph type="body" sz="quarter" idx="3"/>
          </p:nvPr>
        </p:nvSpPr>
        <p:spPr>
          <a:xfrm>
            <a:off x="6662168" y="2178908"/>
            <a:ext cx="5021182" cy="654908"/>
          </a:xfrm>
        </p:spPr>
        <p:txBody>
          <a:bodyPr anchor="b">
            <a:normAutofit/>
          </a:bodyPr>
          <a:lstStyle>
            <a:lvl1pPr marL="0" indent="0">
              <a:buNone/>
              <a:defRPr sz="2200" b="0" i="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0223446-0CDC-402B-8D71-D9D29F6DFFCC}"/>
              </a:ext>
            </a:extLst>
          </p:cNvPr>
          <p:cNvSpPr>
            <a:spLocks noGrp="1"/>
          </p:cNvSpPr>
          <p:nvPr>
            <p:ph sz="quarter" idx="4"/>
          </p:nvPr>
        </p:nvSpPr>
        <p:spPr>
          <a:xfrm>
            <a:off x="6662168" y="2876085"/>
            <a:ext cx="5021182" cy="332289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002B77D3-C6EC-4FFD-9E10-24E1AC542019}"/>
              </a:ext>
            </a:extLst>
          </p:cNvPr>
          <p:cNvSpPr>
            <a:spLocks noGrp="1"/>
          </p:cNvSpPr>
          <p:nvPr>
            <p:ph type="dt" sz="half" idx="10"/>
          </p:nvPr>
        </p:nvSpPr>
        <p:spPr>
          <a:xfrm>
            <a:off x="517870" y="6420414"/>
            <a:ext cx="2743200" cy="365125"/>
          </a:xfrm>
        </p:spPr>
        <p:txBody>
          <a:bodyPr/>
          <a:lstStyle/>
          <a:p>
            <a:fld id="{C2F01D58-E949-4BCB-829A-BBF80E38D59C}" type="datetime1">
              <a:rPr lang="en-US" smtClean="0"/>
              <a:t>9/12/2024</a:t>
            </a:fld>
            <a:endParaRPr lang="en-US"/>
          </a:p>
        </p:txBody>
      </p:sp>
      <p:sp>
        <p:nvSpPr>
          <p:cNvPr id="8" name="Footer Placeholder 7">
            <a:extLst>
              <a:ext uri="{FF2B5EF4-FFF2-40B4-BE49-F238E27FC236}">
                <a16:creationId xmlns:a16="http://schemas.microsoft.com/office/drawing/2014/main" id="{209DF31B-BD07-4DC2-95C2-B77E51AAEFF7}"/>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C454CE5A-3A0A-4AAB-81D2-F1C20636E54C}"/>
              </a:ext>
            </a:extLst>
          </p:cNvPr>
          <p:cNvSpPr>
            <a:spLocks noGrp="1"/>
          </p:cNvSpPr>
          <p:nvPr>
            <p:ph type="sldNum" sz="quarter" idx="12"/>
          </p:nvPr>
        </p:nvSpPr>
        <p:spPr/>
        <p:txBody>
          <a:bodyPr/>
          <a:lstStyle/>
          <a:p>
            <a:fld id="{DFDF98CC-160E-494C-8C3C-8CDC5FA257DE}" type="slidenum">
              <a:rPr lang="en-US" smtClean="0"/>
              <a:t>‹#›</a:t>
            </a:fld>
            <a:endParaRPr lang="en-US"/>
          </a:p>
        </p:txBody>
      </p:sp>
    </p:spTree>
    <p:extLst>
      <p:ext uri="{BB962C8B-B14F-4D97-AF65-F5344CB8AC3E}">
        <p14:creationId xmlns:p14="http://schemas.microsoft.com/office/powerpoint/2010/main" val="17255733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8216B8-52AB-412B-BBE7-B6BE698FA29B}"/>
              </a:ext>
            </a:extLst>
          </p:cNvPr>
          <p:cNvSpPr>
            <a:spLocks noGrp="1"/>
          </p:cNvSpPr>
          <p:nvPr>
            <p:ph type="title"/>
          </p:nvPr>
        </p:nvSpPr>
        <p:spPr/>
        <p:txBody>
          <a:bodyPr/>
          <a:lstStyle/>
          <a:p>
            <a:r>
              <a:rPr lang="en-US"/>
              <a:t>Click to edit Master title style</a:t>
            </a:r>
            <a:endParaRPr lang="en-US" dirty="0"/>
          </a:p>
        </p:txBody>
      </p:sp>
      <p:sp>
        <p:nvSpPr>
          <p:cNvPr id="3" name="Date Placeholder 2">
            <a:extLst>
              <a:ext uri="{FF2B5EF4-FFF2-40B4-BE49-F238E27FC236}">
                <a16:creationId xmlns:a16="http://schemas.microsoft.com/office/drawing/2014/main" id="{0BF779C3-9D19-467E-A5D2-0920834DA13C}"/>
              </a:ext>
            </a:extLst>
          </p:cNvPr>
          <p:cNvSpPr>
            <a:spLocks noGrp="1"/>
          </p:cNvSpPr>
          <p:nvPr>
            <p:ph type="dt" sz="half" idx="10"/>
          </p:nvPr>
        </p:nvSpPr>
        <p:spPr/>
        <p:txBody>
          <a:bodyPr/>
          <a:lstStyle/>
          <a:p>
            <a:fld id="{FF10A846-0DA4-4D92-9BF1-DE8C52C1F4DF}" type="datetime1">
              <a:rPr lang="en-US" smtClean="0"/>
              <a:t>9/12/2024</a:t>
            </a:fld>
            <a:endParaRPr lang="en-US"/>
          </a:p>
        </p:txBody>
      </p:sp>
      <p:sp>
        <p:nvSpPr>
          <p:cNvPr id="4" name="Footer Placeholder 3">
            <a:extLst>
              <a:ext uri="{FF2B5EF4-FFF2-40B4-BE49-F238E27FC236}">
                <a16:creationId xmlns:a16="http://schemas.microsoft.com/office/drawing/2014/main" id="{8E272BB4-C8D8-4F74-9677-5AC979932A75}"/>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596B49B8-779F-4492-ABD9-96F0D042AC41}"/>
              </a:ext>
            </a:extLst>
          </p:cNvPr>
          <p:cNvSpPr>
            <a:spLocks noGrp="1"/>
          </p:cNvSpPr>
          <p:nvPr>
            <p:ph type="sldNum" sz="quarter" idx="12"/>
          </p:nvPr>
        </p:nvSpPr>
        <p:spPr/>
        <p:txBody>
          <a:bodyPr/>
          <a:lstStyle/>
          <a:p>
            <a:fld id="{DFDF98CC-160E-494C-8C3C-8CDC5FA257DE}" type="slidenum">
              <a:rPr lang="en-US" smtClean="0"/>
              <a:t>‹#›</a:t>
            </a:fld>
            <a:endParaRPr lang="en-US"/>
          </a:p>
        </p:txBody>
      </p:sp>
    </p:spTree>
    <p:extLst>
      <p:ext uri="{BB962C8B-B14F-4D97-AF65-F5344CB8AC3E}">
        <p14:creationId xmlns:p14="http://schemas.microsoft.com/office/powerpoint/2010/main" val="25089469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3B976BF-9339-48D6-881A-280D15492E05}"/>
              </a:ext>
            </a:extLst>
          </p:cNvPr>
          <p:cNvSpPr>
            <a:spLocks noGrp="1"/>
          </p:cNvSpPr>
          <p:nvPr>
            <p:ph type="dt" sz="half" idx="10"/>
          </p:nvPr>
        </p:nvSpPr>
        <p:spPr/>
        <p:txBody>
          <a:bodyPr/>
          <a:lstStyle/>
          <a:p>
            <a:fld id="{E9412331-4A9C-472F-A7FA-968157338839}" type="datetime1">
              <a:rPr lang="en-US" smtClean="0"/>
              <a:t>9/12/2024</a:t>
            </a:fld>
            <a:endParaRPr lang="en-US"/>
          </a:p>
        </p:txBody>
      </p:sp>
      <p:sp>
        <p:nvSpPr>
          <p:cNvPr id="3" name="Footer Placeholder 2">
            <a:extLst>
              <a:ext uri="{FF2B5EF4-FFF2-40B4-BE49-F238E27FC236}">
                <a16:creationId xmlns:a16="http://schemas.microsoft.com/office/drawing/2014/main" id="{45277605-C9C8-432E-9662-D7D410B151D5}"/>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522432B6-4A12-46EF-98A7-B5D50BD516F0}"/>
              </a:ext>
            </a:extLst>
          </p:cNvPr>
          <p:cNvSpPr>
            <a:spLocks noGrp="1"/>
          </p:cNvSpPr>
          <p:nvPr>
            <p:ph type="sldNum" sz="quarter" idx="12"/>
          </p:nvPr>
        </p:nvSpPr>
        <p:spPr/>
        <p:txBody>
          <a:bodyPr/>
          <a:lstStyle/>
          <a:p>
            <a:fld id="{DFDF98CC-160E-494C-8C3C-8CDC5FA257DE}" type="slidenum">
              <a:rPr lang="en-US" smtClean="0"/>
              <a:t>‹#›</a:t>
            </a:fld>
            <a:endParaRPr lang="en-US"/>
          </a:p>
        </p:txBody>
      </p:sp>
    </p:spTree>
    <p:extLst>
      <p:ext uri="{BB962C8B-B14F-4D97-AF65-F5344CB8AC3E}">
        <p14:creationId xmlns:p14="http://schemas.microsoft.com/office/powerpoint/2010/main" val="27453028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BF191C-AF68-4230-A7B2-F8F07B486EDC}"/>
              </a:ext>
            </a:extLst>
          </p:cNvPr>
          <p:cNvSpPr>
            <a:spLocks noGrp="1"/>
          </p:cNvSpPr>
          <p:nvPr>
            <p:ph type="title"/>
          </p:nvPr>
        </p:nvSpPr>
        <p:spPr>
          <a:xfrm>
            <a:off x="517870" y="978408"/>
            <a:ext cx="5020948" cy="2270641"/>
          </a:xfrm>
        </p:spPr>
        <p:txBody>
          <a:bodyPr anchor="t">
            <a:noAutofit/>
          </a:bodyPr>
          <a:lstStyle>
            <a:lvl1pPr>
              <a:defRPr sz="44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358F9F11-5FCF-4D7E-BA51-38CB84277DC9}"/>
              </a:ext>
            </a:extLst>
          </p:cNvPr>
          <p:cNvSpPr>
            <a:spLocks noGrp="1"/>
          </p:cNvSpPr>
          <p:nvPr>
            <p:ph idx="1"/>
          </p:nvPr>
        </p:nvSpPr>
        <p:spPr>
          <a:xfrm>
            <a:off x="6653182" y="987423"/>
            <a:ext cx="5020948" cy="4873625"/>
          </a:xfrm>
        </p:spPr>
        <p:txBody>
          <a:bodyPr>
            <a:normAutofit/>
          </a:bodyPr>
          <a:lstStyle>
            <a:lvl1pPr>
              <a:defRPr sz="2000"/>
            </a:lvl1pPr>
            <a:lvl2pPr>
              <a:defRPr sz="1800"/>
            </a:lvl2pPr>
            <a:lvl3pPr>
              <a:defRPr sz="1600"/>
            </a:lvl3pPr>
            <a:lvl4pPr>
              <a:defRPr sz="14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373B519B-06C0-41BC-95FB-FB1FE436375E}"/>
              </a:ext>
            </a:extLst>
          </p:cNvPr>
          <p:cNvSpPr>
            <a:spLocks noGrp="1"/>
          </p:cNvSpPr>
          <p:nvPr>
            <p:ph type="body" sz="half" idx="2"/>
          </p:nvPr>
        </p:nvSpPr>
        <p:spPr>
          <a:xfrm>
            <a:off x="517870" y="3361038"/>
            <a:ext cx="5020948" cy="2507949"/>
          </a:xfrm>
        </p:spPr>
        <p:txBody>
          <a:bodyPr>
            <a:normAutofit/>
          </a:bodyPr>
          <a:lstStyle>
            <a:lvl1pPr marL="0" indent="0">
              <a:buNone/>
              <a:defRPr sz="2400" b="0" i="1"/>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BB8B70C-015C-4832-AFF6-D033E022746B}"/>
              </a:ext>
            </a:extLst>
          </p:cNvPr>
          <p:cNvSpPr>
            <a:spLocks noGrp="1"/>
          </p:cNvSpPr>
          <p:nvPr>
            <p:ph type="dt" sz="half" idx="10"/>
          </p:nvPr>
        </p:nvSpPr>
        <p:spPr/>
        <p:txBody>
          <a:bodyPr/>
          <a:lstStyle/>
          <a:p>
            <a:fld id="{A2197F3D-ED52-43FD-A26D-318B71534485}" type="datetime1">
              <a:rPr lang="en-US" smtClean="0"/>
              <a:t>9/12/2024</a:t>
            </a:fld>
            <a:endParaRPr lang="en-US"/>
          </a:p>
        </p:txBody>
      </p:sp>
      <p:sp>
        <p:nvSpPr>
          <p:cNvPr id="6" name="Footer Placeholder 5">
            <a:extLst>
              <a:ext uri="{FF2B5EF4-FFF2-40B4-BE49-F238E27FC236}">
                <a16:creationId xmlns:a16="http://schemas.microsoft.com/office/drawing/2014/main" id="{BEF1A6FB-8C14-46D1-90A5-0FF11DE78632}"/>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6782C585-6FA1-4E94-9C1C-A1DEDE551086}"/>
              </a:ext>
            </a:extLst>
          </p:cNvPr>
          <p:cNvSpPr>
            <a:spLocks noGrp="1"/>
          </p:cNvSpPr>
          <p:nvPr>
            <p:ph type="sldNum" sz="quarter" idx="12"/>
          </p:nvPr>
        </p:nvSpPr>
        <p:spPr/>
        <p:txBody>
          <a:bodyPr/>
          <a:lstStyle/>
          <a:p>
            <a:fld id="{DFDF98CC-160E-494C-8C3C-8CDC5FA257DE}" type="slidenum">
              <a:rPr lang="en-US" smtClean="0"/>
              <a:t>‹#›</a:t>
            </a:fld>
            <a:endParaRPr lang="en-US"/>
          </a:p>
        </p:txBody>
      </p:sp>
    </p:spTree>
    <p:extLst>
      <p:ext uri="{BB962C8B-B14F-4D97-AF65-F5344CB8AC3E}">
        <p14:creationId xmlns:p14="http://schemas.microsoft.com/office/powerpoint/2010/main" val="6950475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198B43-D1CE-43F4-A367-EF1FE9688913}"/>
              </a:ext>
            </a:extLst>
          </p:cNvPr>
          <p:cNvSpPr>
            <a:spLocks noGrp="1"/>
          </p:cNvSpPr>
          <p:nvPr>
            <p:ph type="title"/>
          </p:nvPr>
        </p:nvSpPr>
        <p:spPr>
          <a:xfrm>
            <a:off x="517870" y="978408"/>
            <a:ext cx="5020948" cy="2270641"/>
          </a:xfrm>
        </p:spPr>
        <p:txBody>
          <a:bodyPr anchor="t">
            <a:noAutofit/>
          </a:bodyPr>
          <a:lstStyle>
            <a:lvl1pPr>
              <a:defRPr sz="4400"/>
            </a:lvl1pPr>
          </a:lstStyle>
          <a:p>
            <a:r>
              <a:rPr lang="en-US"/>
              <a:t>Click to edit Master title style</a:t>
            </a:r>
            <a:endParaRPr lang="en-US" dirty="0"/>
          </a:p>
        </p:txBody>
      </p:sp>
      <p:sp>
        <p:nvSpPr>
          <p:cNvPr id="3" name="Picture Placeholder 2">
            <a:extLst>
              <a:ext uri="{FF2B5EF4-FFF2-40B4-BE49-F238E27FC236}">
                <a16:creationId xmlns:a16="http://schemas.microsoft.com/office/drawing/2014/main" id="{E2B73978-8CDF-4C0E-ABA1-7291A0347362}"/>
              </a:ext>
            </a:extLst>
          </p:cNvPr>
          <p:cNvSpPr>
            <a:spLocks noGrp="1"/>
          </p:cNvSpPr>
          <p:nvPr>
            <p:ph type="pic" idx="1"/>
          </p:nvPr>
        </p:nvSpPr>
        <p:spPr>
          <a:xfrm>
            <a:off x="6662168" y="987425"/>
            <a:ext cx="5027005"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a:extLst>
              <a:ext uri="{FF2B5EF4-FFF2-40B4-BE49-F238E27FC236}">
                <a16:creationId xmlns:a16="http://schemas.microsoft.com/office/drawing/2014/main" id="{45BECC62-ED45-451E-BEC5-A03C6A554D26}"/>
              </a:ext>
            </a:extLst>
          </p:cNvPr>
          <p:cNvSpPr>
            <a:spLocks noGrp="1"/>
          </p:cNvSpPr>
          <p:nvPr>
            <p:ph type="body" sz="half" idx="2"/>
          </p:nvPr>
        </p:nvSpPr>
        <p:spPr>
          <a:xfrm>
            <a:off x="517870" y="3340442"/>
            <a:ext cx="5020948" cy="2528545"/>
          </a:xfrm>
        </p:spPr>
        <p:txBody>
          <a:bodyPr>
            <a:normAutofit/>
          </a:bodyPr>
          <a:lstStyle>
            <a:lvl1pPr marL="0" indent="0">
              <a:buNone/>
              <a:defRPr sz="2200" b="0" i="1"/>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31A7A86-B983-4315-9312-936B4FCF75FE}"/>
              </a:ext>
            </a:extLst>
          </p:cNvPr>
          <p:cNvSpPr>
            <a:spLocks noGrp="1"/>
          </p:cNvSpPr>
          <p:nvPr>
            <p:ph type="dt" sz="half" idx="10"/>
          </p:nvPr>
        </p:nvSpPr>
        <p:spPr/>
        <p:txBody>
          <a:bodyPr/>
          <a:lstStyle/>
          <a:p>
            <a:fld id="{3D291FA4-6264-4BB8-B3B5-77711EED2D82}" type="datetime1">
              <a:rPr lang="en-US" smtClean="0"/>
              <a:t>9/12/2024</a:t>
            </a:fld>
            <a:endParaRPr lang="en-US"/>
          </a:p>
        </p:txBody>
      </p:sp>
      <p:sp>
        <p:nvSpPr>
          <p:cNvPr id="6" name="Footer Placeholder 5">
            <a:extLst>
              <a:ext uri="{FF2B5EF4-FFF2-40B4-BE49-F238E27FC236}">
                <a16:creationId xmlns:a16="http://schemas.microsoft.com/office/drawing/2014/main" id="{1E2E88C0-25A5-46F9-AB35-EAD50E6B913C}"/>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6A0F9EA8-45AD-478E-8606-9328245BC8A6}"/>
              </a:ext>
            </a:extLst>
          </p:cNvPr>
          <p:cNvSpPr>
            <a:spLocks noGrp="1"/>
          </p:cNvSpPr>
          <p:nvPr>
            <p:ph type="sldNum" sz="quarter" idx="12"/>
          </p:nvPr>
        </p:nvSpPr>
        <p:spPr/>
        <p:txBody>
          <a:bodyPr/>
          <a:lstStyle/>
          <a:p>
            <a:fld id="{DFDF98CC-160E-494C-8C3C-8CDC5FA257DE}" type="slidenum">
              <a:rPr lang="en-US" smtClean="0"/>
              <a:t>‹#›</a:t>
            </a:fld>
            <a:endParaRPr lang="en-US"/>
          </a:p>
        </p:txBody>
      </p:sp>
    </p:spTree>
    <p:extLst>
      <p:ext uri="{BB962C8B-B14F-4D97-AF65-F5344CB8AC3E}">
        <p14:creationId xmlns:p14="http://schemas.microsoft.com/office/powerpoint/2010/main" val="16146080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D61AD20-E240-4E6F-AF91-689F7AEEE33A}"/>
              </a:ext>
            </a:extLst>
          </p:cNvPr>
          <p:cNvSpPr>
            <a:spLocks noGrp="1"/>
          </p:cNvSpPr>
          <p:nvPr>
            <p:ph type="title"/>
          </p:nvPr>
        </p:nvSpPr>
        <p:spPr>
          <a:xfrm>
            <a:off x="517870" y="978408"/>
            <a:ext cx="5021182" cy="4870457"/>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42E78801-35D1-4C19-BC2B-EAC7EE917E73}"/>
              </a:ext>
            </a:extLst>
          </p:cNvPr>
          <p:cNvSpPr>
            <a:spLocks noGrp="1"/>
          </p:cNvSpPr>
          <p:nvPr>
            <p:ph type="body" idx="1"/>
          </p:nvPr>
        </p:nvSpPr>
        <p:spPr>
          <a:xfrm>
            <a:off x="6662168" y="969264"/>
            <a:ext cx="5021182" cy="487045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01282A45-C5B9-4575-8E28-A35767B4D71C}"/>
              </a:ext>
            </a:extLst>
          </p:cNvPr>
          <p:cNvSpPr>
            <a:spLocks noGrp="1"/>
          </p:cNvSpPr>
          <p:nvPr>
            <p:ph type="dt" sz="half" idx="2"/>
          </p:nvPr>
        </p:nvSpPr>
        <p:spPr>
          <a:xfrm>
            <a:off x="517870" y="6420414"/>
            <a:ext cx="2743200" cy="365125"/>
          </a:xfrm>
          <a:prstGeom prst="rect">
            <a:avLst/>
          </a:prstGeom>
        </p:spPr>
        <p:txBody>
          <a:bodyPr vert="horz" lIns="91440" tIns="45720" rIns="91440" bIns="45720" rtlCol="0" anchor="ctr"/>
          <a:lstStyle>
            <a:lvl1pPr algn="l">
              <a:defRPr sz="900">
                <a:solidFill>
                  <a:schemeClr val="tx1"/>
                </a:solidFill>
              </a:defRPr>
            </a:lvl1pPr>
          </a:lstStyle>
          <a:p>
            <a:fld id="{E7F6A1D9-D323-4F4E-8655-25E2D32CE742}" type="datetime1">
              <a:rPr lang="en-US" smtClean="0"/>
              <a:t>9/12/2024</a:t>
            </a:fld>
            <a:endParaRPr lang="en-US"/>
          </a:p>
        </p:txBody>
      </p:sp>
      <p:sp>
        <p:nvSpPr>
          <p:cNvPr id="5" name="Footer Placeholder 4">
            <a:extLst>
              <a:ext uri="{FF2B5EF4-FFF2-40B4-BE49-F238E27FC236}">
                <a16:creationId xmlns:a16="http://schemas.microsoft.com/office/drawing/2014/main" id="{2E9D0933-AA03-4018-8E37-004CFB9F61D6}"/>
              </a:ext>
            </a:extLst>
          </p:cNvPr>
          <p:cNvSpPr>
            <a:spLocks noGrp="1"/>
          </p:cNvSpPr>
          <p:nvPr>
            <p:ph type="ftr" sz="quarter" idx="3"/>
          </p:nvPr>
        </p:nvSpPr>
        <p:spPr>
          <a:xfrm>
            <a:off x="517870" y="97713"/>
            <a:ext cx="4114800" cy="365125"/>
          </a:xfrm>
          <a:prstGeom prst="rect">
            <a:avLst/>
          </a:prstGeom>
        </p:spPr>
        <p:txBody>
          <a:bodyPr vert="horz" lIns="91440" tIns="45720" rIns="91440" bIns="45720" rtlCol="0" anchor="ctr"/>
          <a:lstStyle>
            <a:lvl1pPr algn="l">
              <a:defRPr sz="900">
                <a:solidFill>
                  <a:schemeClr val="tx1"/>
                </a:solidFill>
              </a:defRPr>
            </a:lvl1pPr>
          </a:lstStyle>
          <a:p>
            <a:endParaRPr lang="en-US" dirty="0"/>
          </a:p>
        </p:txBody>
      </p:sp>
      <p:sp>
        <p:nvSpPr>
          <p:cNvPr id="6" name="Slide Number Placeholder 5">
            <a:extLst>
              <a:ext uri="{FF2B5EF4-FFF2-40B4-BE49-F238E27FC236}">
                <a16:creationId xmlns:a16="http://schemas.microsoft.com/office/drawing/2014/main" id="{BCCF282A-DF4A-4A2D-9672-8F0F770A3F1A}"/>
              </a:ext>
            </a:extLst>
          </p:cNvPr>
          <p:cNvSpPr>
            <a:spLocks noGrp="1"/>
          </p:cNvSpPr>
          <p:nvPr>
            <p:ph type="sldNum" sz="quarter" idx="4"/>
          </p:nvPr>
        </p:nvSpPr>
        <p:spPr>
          <a:xfrm>
            <a:off x="11454317" y="6420414"/>
            <a:ext cx="637909" cy="365125"/>
          </a:xfrm>
          <a:prstGeom prst="rect">
            <a:avLst/>
          </a:prstGeom>
        </p:spPr>
        <p:txBody>
          <a:bodyPr vert="horz" lIns="91440" tIns="45720" rIns="91440" bIns="45720" rtlCol="0" anchor="ctr"/>
          <a:lstStyle>
            <a:lvl1pPr algn="r">
              <a:defRPr sz="900">
                <a:solidFill>
                  <a:schemeClr val="tx1"/>
                </a:solidFill>
              </a:defRPr>
            </a:lvl1pPr>
          </a:lstStyle>
          <a:p>
            <a:fld id="{DFDF98CC-160E-494C-8C3C-8CDC5FA257DE}" type="slidenum">
              <a:rPr lang="en-US" smtClean="0"/>
              <a:pPr/>
              <a:t>‹#›</a:t>
            </a:fld>
            <a:endParaRPr lang="en-US" dirty="0"/>
          </a:p>
        </p:txBody>
      </p:sp>
      <p:sp>
        <p:nvSpPr>
          <p:cNvPr id="14" name="Rectangle 13">
            <a:extLst>
              <a:ext uri="{FF2B5EF4-FFF2-40B4-BE49-F238E27FC236}">
                <a16:creationId xmlns:a16="http://schemas.microsoft.com/office/drawing/2014/main" id="{ADE57300-C7FF-4578-99A0-42B0295B123C}"/>
              </a:ext>
            </a:extLst>
          </p:cNvPr>
          <p:cNvSpPr/>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B8F8250-7A81-4A19-87AD-FFB2CE4E39A5}"/>
              </a:ext>
            </a:extLst>
          </p:cNvPr>
          <p:cNvSpPr/>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499F38FC-2DEA-2647-C409-EF75720C1017}"/>
              </a:ext>
            </a:extLst>
          </p:cNvPr>
          <p:cNvSpPr/>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5483300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defTabSz="914400" rtl="0" eaLnBrk="1" latinLnBrk="0" hangingPunct="1">
        <a:lnSpc>
          <a:spcPct val="100000"/>
        </a:lnSpc>
        <a:spcBef>
          <a:spcPct val="0"/>
        </a:spcBef>
        <a:buNone/>
        <a:defRPr sz="5400" b="1" kern="1200">
          <a:solidFill>
            <a:schemeClr val="tx1"/>
          </a:solidFill>
          <a:latin typeface="+mj-lt"/>
          <a:ea typeface="+mj-ea"/>
          <a:cs typeface="+mj-cs"/>
        </a:defRPr>
      </a:lvl1pPr>
    </p:titleStyle>
    <p:bodyStyle>
      <a:lvl1pPr marL="0" indent="0" algn="l" defTabSz="914400" rtl="0" eaLnBrk="1" latinLnBrk="0" hangingPunct="1">
        <a:lnSpc>
          <a:spcPct val="110000"/>
        </a:lnSpc>
        <a:spcBef>
          <a:spcPts val="1000"/>
        </a:spcBef>
        <a:buFont typeface="Arial" panose="020B0604020202020204" pitchFamily="34" charset="0"/>
        <a:buNone/>
        <a:defRPr sz="2000" kern="1200">
          <a:solidFill>
            <a:schemeClr val="tx1"/>
          </a:solidFill>
          <a:latin typeface="+mn-lt"/>
          <a:ea typeface="+mn-ea"/>
          <a:cs typeface="+mn-cs"/>
        </a:defRPr>
      </a:lvl1pPr>
      <a:lvl2pPr marL="274320" indent="-274320" algn="l" defTabSz="914400" rtl="0" eaLnBrk="1" latinLnBrk="0" hangingPunct="1">
        <a:lnSpc>
          <a:spcPct val="110000"/>
        </a:lnSpc>
        <a:spcBef>
          <a:spcPts val="500"/>
        </a:spcBef>
        <a:buFont typeface="Arial" panose="020B0604020202020204" pitchFamily="34" charset="0"/>
        <a:buChar char="•"/>
        <a:defRPr sz="1800" kern="1200">
          <a:solidFill>
            <a:schemeClr val="tx1"/>
          </a:solidFill>
          <a:latin typeface="+mn-lt"/>
          <a:ea typeface="+mn-ea"/>
          <a:cs typeface="+mn-cs"/>
        </a:defRPr>
      </a:lvl2pPr>
      <a:lvl3pPr marL="274320" indent="0" algn="l" defTabSz="914400" rtl="0" eaLnBrk="1" latinLnBrk="0" hangingPunct="1">
        <a:lnSpc>
          <a:spcPct val="110000"/>
        </a:lnSpc>
        <a:spcBef>
          <a:spcPts val="500"/>
        </a:spcBef>
        <a:buFont typeface="Arial" panose="020B0604020202020204" pitchFamily="34" charset="0"/>
        <a:buNone/>
        <a:defRPr sz="1800" kern="1200">
          <a:solidFill>
            <a:schemeClr val="tx1"/>
          </a:solidFill>
          <a:latin typeface="+mn-lt"/>
          <a:ea typeface="+mn-ea"/>
          <a:cs typeface="+mn-cs"/>
        </a:defRPr>
      </a:lvl3pPr>
      <a:lvl4pPr marL="548640" indent="-274320" algn="l" defTabSz="914400" rtl="0" eaLnBrk="1" latinLnBrk="0" hangingPunct="1">
        <a:lnSpc>
          <a:spcPct val="110000"/>
        </a:lnSpc>
        <a:spcBef>
          <a:spcPts val="500"/>
        </a:spcBef>
        <a:buFont typeface="Arial" panose="020B0604020202020204" pitchFamily="34" charset="0"/>
        <a:buChar char="•"/>
        <a:defRPr sz="1600" kern="1200">
          <a:solidFill>
            <a:schemeClr val="tx1"/>
          </a:solidFill>
          <a:latin typeface="+mn-lt"/>
          <a:ea typeface="+mn-ea"/>
          <a:cs typeface="+mn-cs"/>
        </a:defRPr>
      </a:lvl4pPr>
      <a:lvl5pPr marL="548640" indent="0" algn="l" defTabSz="914400" rtl="0" eaLnBrk="1" latinLnBrk="0" hangingPunct="1">
        <a:lnSpc>
          <a:spcPct val="110000"/>
        </a:lnSpc>
        <a:spcBef>
          <a:spcPts val="500"/>
        </a:spcBef>
        <a:buFont typeface="Arial" panose="020B0604020202020204" pitchFamily="34" charset="0"/>
        <a:buNone/>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956C5C09-0043-4549-B800-2101B70D667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799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Spreadsheet and calculator">
            <a:extLst>
              <a:ext uri="{FF2B5EF4-FFF2-40B4-BE49-F238E27FC236}">
                <a16:creationId xmlns:a16="http://schemas.microsoft.com/office/drawing/2014/main" id="{B82BEF08-D3A1-4193-A594-FE78515BB8D0}"/>
              </a:ext>
            </a:extLst>
          </p:cNvPr>
          <p:cNvPicPr>
            <a:picLocks noChangeAspect="1"/>
          </p:cNvPicPr>
          <p:nvPr/>
        </p:nvPicPr>
        <p:blipFill>
          <a:blip r:embed="rId3"/>
          <a:srcRect l="10255" r="26055" b="1"/>
          <a:stretch/>
        </p:blipFill>
        <p:spPr>
          <a:xfrm>
            <a:off x="525664" y="508090"/>
            <a:ext cx="5570336" cy="5837913"/>
          </a:xfrm>
          <a:prstGeom prst="rect">
            <a:avLst/>
          </a:prstGeom>
        </p:spPr>
      </p:pic>
      <p:sp>
        <p:nvSpPr>
          <p:cNvPr id="2" name="Title 1">
            <a:extLst>
              <a:ext uri="{FF2B5EF4-FFF2-40B4-BE49-F238E27FC236}">
                <a16:creationId xmlns:a16="http://schemas.microsoft.com/office/drawing/2014/main" id="{66E6F720-DDBE-2C0A-582F-D634B5377958}"/>
              </a:ext>
            </a:extLst>
          </p:cNvPr>
          <p:cNvSpPr>
            <a:spLocks noGrp="1"/>
          </p:cNvSpPr>
          <p:nvPr>
            <p:ph type="ctrTitle"/>
          </p:nvPr>
        </p:nvSpPr>
        <p:spPr>
          <a:xfrm>
            <a:off x="6699869" y="978407"/>
            <a:ext cx="4983480" cy="3976380"/>
          </a:xfrm>
        </p:spPr>
        <p:txBody>
          <a:bodyPr anchor="t">
            <a:normAutofit/>
          </a:bodyPr>
          <a:lstStyle/>
          <a:p>
            <a:r>
              <a:rPr lang="en-IN" sz="6000"/>
              <a:t>Financial Planning and Analysis for Startups</a:t>
            </a:r>
          </a:p>
        </p:txBody>
      </p:sp>
      <p:sp>
        <p:nvSpPr>
          <p:cNvPr id="3" name="Subtitle 2">
            <a:extLst>
              <a:ext uri="{FF2B5EF4-FFF2-40B4-BE49-F238E27FC236}">
                <a16:creationId xmlns:a16="http://schemas.microsoft.com/office/drawing/2014/main" id="{C33A25C2-28C6-8DA4-D64B-5A5C81B5C6BC}"/>
              </a:ext>
            </a:extLst>
          </p:cNvPr>
          <p:cNvSpPr>
            <a:spLocks noGrp="1"/>
          </p:cNvSpPr>
          <p:nvPr>
            <p:ph type="subTitle" idx="1"/>
          </p:nvPr>
        </p:nvSpPr>
        <p:spPr>
          <a:xfrm>
            <a:off x="6699869" y="5275825"/>
            <a:ext cx="4983481" cy="1070177"/>
          </a:xfrm>
        </p:spPr>
        <p:txBody>
          <a:bodyPr anchor="t">
            <a:normAutofit/>
          </a:bodyPr>
          <a:lstStyle/>
          <a:p>
            <a:r>
              <a:rPr lang="en-IN" sz="2400"/>
              <a:t>Maximizing Profitability for Startup Success</a:t>
            </a:r>
          </a:p>
        </p:txBody>
      </p:sp>
      <p:sp>
        <p:nvSpPr>
          <p:cNvPr id="11" name="Rectangle 10">
            <a:extLst>
              <a:ext uri="{FF2B5EF4-FFF2-40B4-BE49-F238E27FC236}">
                <a16:creationId xmlns:a16="http://schemas.microsoft.com/office/drawing/2014/main" id="{B2C335F7-F61C-4EB4-80F2-4B1438FE66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723493" y="508090"/>
            <a:ext cx="4983481"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613903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par>
                                <p:cTn id="8" presetID="10" presetClass="entr" presetSubtype="0" fill="hold" grpId="0" nodeType="withEffect">
                                  <p:stCondLst>
                                    <p:cond delay="1500"/>
                                  </p:stCondLst>
                                  <p:iterate>
                                    <p:tmPct val="10000"/>
                                  </p:iterate>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700"/>
                                        <p:tgtEl>
                                          <p:spTgt spid="3">
                                            <p:txEl>
                                              <p:pRg st="0" end="0"/>
                                            </p:txEl>
                                          </p:spTgt>
                                        </p:tgtEl>
                                      </p:cBhvr>
                                    </p:animEffect>
                                  </p:childTnLst>
                                </p:cTn>
                              </p:par>
                              <p:par>
                                <p:cTn id="11" presetID="10" presetClass="entr" presetSubtype="0" fill="hold" grpId="1" nodeType="withEffect">
                                  <p:stCondLst>
                                    <p:cond delay="250"/>
                                  </p:stCondLst>
                                  <p:iterate>
                                    <p:tmPct val="10000"/>
                                  </p:iterate>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3" grpId="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DE57300-C7FF-4578-99A0-42B0295B12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DB8F8250-7A81-4A19-87AD-FFB2CE4E39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99F38FC-2DEA-2647-C409-EF75720C10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6" name="Rectangle 15">
            <a:extLst>
              <a:ext uri="{FF2B5EF4-FFF2-40B4-BE49-F238E27FC236}">
                <a16:creationId xmlns:a16="http://schemas.microsoft.com/office/drawing/2014/main" id="{9E10BDB4-64F2-477D-A03B-9F8352D5E0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799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ierstadt"/>
              <a:ea typeface="+mn-ea"/>
              <a:cs typeface="+mn-cs"/>
            </a:endParaRPr>
          </a:p>
        </p:txBody>
      </p:sp>
      <p:pic>
        <p:nvPicPr>
          <p:cNvPr id="5" name="Content Placeholder 4" descr="http://teekid.com/istockphoto/banner/banner3.jpg">
            <a:extLst>
              <a:ext uri="{FF2B5EF4-FFF2-40B4-BE49-F238E27FC236}">
                <a16:creationId xmlns:a16="http://schemas.microsoft.com/office/drawing/2014/main" id="{FF4CCFD5-9845-4BC3-B2B6-B1EA0AF4BF36}"/>
              </a:ext>
            </a:extLst>
          </p:cNvPr>
          <p:cNvPicPr>
            <a:picLocks noGrp="1" noChangeAspect="1"/>
          </p:cNvPicPr>
          <p:nvPr>
            <p:ph sz="half" idx="1"/>
          </p:nvPr>
        </p:nvPicPr>
        <p:blipFill>
          <a:blip r:embed="rId3"/>
          <a:srcRect t="22599" r="1" b="25804"/>
          <a:stretch/>
        </p:blipFill>
        <p:spPr>
          <a:xfrm>
            <a:off x="517864" y="1863633"/>
            <a:ext cx="8687096" cy="4482371"/>
          </a:xfrm>
          <a:prstGeom prst="rect">
            <a:avLst/>
          </a:prstGeom>
        </p:spPr>
      </p:pic>
      <p:sp>
        <p:nvSpPr>
          <p:cNvPr id="2" name="Title 1">
            <a:extLst>
              <a:ext uri="{FF2B5EF4-FFF2-40B4-BE49-F238E27FC236}">
                <a16:creationId xmlns:a16="http://schemas.microsoft.com/office/drawing/2014/main" id="{21547AA6-3F86-49A3-EA44-5F17E469762E}"/>
              </a:ext>
            </a:extLst>
          </p:cNvPr>
          <p:cNvSpPr>
            <a:spLocks noGrp="1"/>
          </p:cNvSpPr>
          <p:nvPr>
            <p:ph type="title"/>
          </p:nvPr>
        </p:nvSpPr>
        <p:spPr>
          <a:xfrm>
            <a:off x="517865" y="976160"/>
            <a:ext cx="8686800" cy="813063"/>
          </a:xfrm>
        </p:spPr>
        <p:txBody>
          <a:bodyPr vert="horz" lIns="91440" tIns="45720" rIns="91440" bIns="45720" rtlCol="0" anchor="t">
            <a:normAutofit/>
          </a:bodyPr>
          <a:lstStyle/>
          <a:p>
            <a:r>
              <a:rPr lang="en-US" sz="4400"/>
              <a:t>Income statement analysis</a:t>
            </a:r>
          </a:p>
        </p:txBody>
      </p:sp>
      <p:sp>
        <p:nvSpPr>
          <p:cNvPr id="4" name="Content Placeholder 3">
            <a:extLst>
              <a:ext uri="{FF2B5EF4-FFF2-40B4-BE49-F238E27FC236}">
                <a16:creationId xmlns:a16="http://schemas.microsoft.com/office/drawing/2014/main" id="{08835A03-A4FA-BA9A-5BDB-F910DFD8E285}"/>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9631680" y="1863632"/>
            <a:ext cx="2042449" cy="4482371"/>
          </a:xfrm>
        </p:spPr>
        <p:txBody>
          <a:bodyPr>
            <a:normAutofit/>
          </a:bodyPr>
          <a:lstStyle/>
          <a:p>
            <a:pPr marL="0" indent="0">
              <a:spcBef>
                <a:spcPts val="2500"/>
              </a:spcBef>
              <a:buNone/>
            </a:pPr>
            <a:endParaRPr lang="en-IN" sz="1400" b="1"/>
          </a:p>
          <a:p>
            <a:pPr marL="0" lvl="1" indent="0">
              <a:buNone/>
            </a:pPr>
            <a:r>
              <a:rPr lang="en-IN" sz="1400"/>
              <a:t>Income statement analysis helps in identifying trends and evaluating the company's profitability by analyzing the company's revenue, expenses, and profits over a specific period.</a:t>
            </a:r>
          </a:p>
        </p:txBody>
      </p:sp>
      <p:sp>
        <p:nvSpPr>
          <p:cNvPr id="18" name="Rectangle 17">
            <a:extLst>
              <a:ext uri="{FF2B5EF4-FFF2-40B4-BE49-F238E27FC236}">
                <a16:creationId xmlns:a16="http://schemas.microsoft.com/office/drawing/2014/main" id="{887F59F2-5FBC-40CD-AD35-376AECE49EA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65" y="508090"/>
            <a:ext cx="8111230"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ierstadt"/>
              <a:ea typeface="+mn-ea"/>
              <a:cs typeface="+mn-cs"/>
            </a:endParaRPr>
          </a:p>
        </p:txBody>
      </p:sp>
      <p:sp>
        <p:nvSpPr>
          <p:cNvPr id="20" name="Freeform: Shape 19">
            <a:extLst>
              <a:ext uri="{FF2B5EF4-FFF2-40B4-BE49-F238E27FC236}">
                <a16:creationId xmlns:a16="http://schemas.microsoft.com/office/drawing/2014/main" id="{E94EA6C1-5B73-CB10-F9FB-B671500CC2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69" y="508090"/>
            <a:ext cx="8686800" cy="149279"/>
          </a:xfrm>
          <a:custGeom>
            <a:avLst/>
            <a:gdLst>
              <a:gd name="connsiteX0" fmla="*/ 0 w 8085002"/>
              <a:gd name="connsiteY0" fmla="*/ 0 h 149279"/>
              <a:gd name="connsiteX1" fmla="*/ 8085002 w 8085002"/>
              <a:gd name="connsiteY1" fmla="*/ 0 h 149279"/>
              <a:gd name="connsiteX2" fmla="*/ 8085002 w 8085002"/>
              <a:gd name="connsiteY2" fmla="*/ 149279 h 149279"/>
              <a:gd name="connsiteX3" fmla="*/ 0 w 8085002"/>
              <a:gd name="connsiteY3" fmla="*/ 149279 h 149279"/>
            </a:gdLst>
            <a:ahLst/>
            <a:cxnLst>
              <a:cxn ang="0">
                <a:pos x="connsiteX0" y="connsiteY0"/>
              </a:cxn>
              <a:cxn ang="0">
                <a:pos x="connsiteX1" y="connsiteY1"/>
              </a:cxn>
              <a:cxn ang="0">
                <a:pos x="connsiteX2" y="connsiteY2"/>
              </a:cxn>
              <a:cxn ang="0">
                <a:pos x="connsiteX3" y="connsiteY3"/>
              </a:cxn>
            </a:cxnLst>
            <a:rect l="l" t="t" r="r" b="b"/>
            <a:pathLst>
              <a:path w="8085002" h="149279">
                <a:moveTo>
                  <a:pt x="0" y="0"/>
                </a:moveTo>
                <a:lnTo>
                  <a:pt x="8085002" y="0"/>
                </a:lnTo>
                <a:lnTo>
                  <a:pt x="8085002" y="149279"/>
                </a:lnTo>
                <a:lnTo>
                  <a:pt x="0" y="149279"/>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ierstadt"/>
              <a:ea typeface="+mn-ea"/>
              <a:cs typeface="+mn-cs"/>
            </a:endParaRPr>
          </a:p>
        </p:txBody>
      </p:sp>
    </p:spTree>
    <p:extLst>
      <p:ext uri="{BB962C8B-B14F-4D97-AF65-F5344CB8AC3E}">
        <p14:creationId xmlns:p14="http://schemas.microsoft.com/office/powerpoint/2010/main" val="44360244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DE57300-C7FF-4578-99A0-42B0295B12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DB8F8250-7A81-4A19-87AD-FFB2CE4E39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99F38FC-2DEA-2647-C409-EF75720C10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6" name="Rectangle 15">
            <a:extLst>
              <a:ext uri="{FF2B5EF4-FFF2-40B4-BE49-F238E27FC236}">
                <a16:creationId xmlns:a16="http://schemas.microsoft.com/office/drawing/2014/main" id="{9E10BDB4-64F2-477D-A03B-9F8352D5E0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799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ierstadt"/>
              <a:ea typeface="+mn-ea"/>
              <a:cs typeface="+mn-cs"/>
            </a:endParaRPr>
          </a:p>
        </p:txBody>
      </p:sp>
      <p:pic>
        <p:nvPicPr>
          <p:cNvPr id="5" name="Content Placeholder 4" descr="&quot;Pen and calculator over financial data. Focus on word &quot;&quot;balance&quot;&quot;&quot;">
            <a:extLst>
              <a:ext uri="{FF2B5EF4-FFF2-40B4-BE49-F238E27FC236}">
                <a16:creationId xmlns:a16="http://schemas.microsoft.com/office/drawing/2014/main" id="{96C44C75-08C3-4A9B-91F5-AB6D611B4A55}"/>
              </a:ext>
            </a:extLst>
          </p:cNvPr>
          <p:cNvPicPr>
            <a:picLocks noGrp="1" noChangeAspect="1"/>
          </p:cNvPicPr>
          <p:nvPr>
            <p:ph sz="half" idx="1"/>
          </p:nvPr>
        </p:nvPicPr>
        <p:blipFill>
          <a:blip r:embed="rId3"/>
          <a:srcRect r="1" b="22700"/>
          <a:stretch/>
        </p:blipFill>
        <p:spPr>
          <a:xfrm>
            <a:off x="517864" y="1863633"/>
            <a:ext cx="8687096" cy="4482371"/>
          </a:xfrm>
          <a:prstGeom prst="rect">
            <a:avLst/>
          </a:prstGeom>
        </p:spPr>
      </p:pic>
      <p:sp>
        <p:nvSpPr>
          <p:cNvPr id="2" name="Title 1">
            <a:extLst>
              <a:ext uri="{FF2B5EF4-FFF2-40B4-BE49-F238E27FC236}">
                <a16:creationId xmlns:a16="http://schemas.microsoft.com/office/drawing/2014/main" id="{E2C4EC12-67BA-20E8-3EC9-D4F1C35E2148}"/>
              </a:ext>
            </a:extLst>
          </p:cNvPr>
          <p:cNvSpPr>
            <a:spLocks noGrp="1"/>
          </p:cNvSpPr>
          <p:nvPr>
            <p:ph type="title"/>
          </p:nvPr>
        </p:nvSpPr>
        <p:spPr>
          <a:xfrm>
            <a:off x="517865" y="976160"/>
            <a:ext cx="8686800" cy="813063"/>
          </a:xfrm>
        </p:spPr>
        <p:txBody>
          <a:bodyPr vert="horz" lIns="91440" tIns="45720" rIns="91440" bIns="45720" rtlCol="0" anchor="t">
            <a:normAutofit/>
          </a:bodyPr>
          <a:lstStyle/>
          <a:p>
            <a:r>
              <a:rPr lang="en-US" sz="4400"/>
              <a:t>Balance sheet analysis</a:t>
            </a:r>
          </a:p>
        </p:txBody>
      </p:sp>
      <p:sp>
        <p:nvSpPr>
          <p:cNvPr id="4" name="Content Placeholder 3">
            <a:extLst>
              <a:ext uri="{FF2B5EF4-FFF2-40B4-BE49-F238E27FC236}">
                <a16:creationId xmlns:a16="http://schemas.microsoft.com/office/drawing/2014/main" id="{9B782CB5-453A-D114-A540-3A09519FBFF9}"/>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9631680" y="1863632"/>
            <a:ext cx="2042449" cy="4482371"/>
          </a:xfrm>
        </p:spPr>
        <p:txBody>
          <a:bodyPr>
            <a:normAutofit/>
          </a:bodyPr>
          <a:lstStyle/>
          <a:p>
            <a:pPr marL="0" indent="0">
              <a:spcBef>
                <a:spcPts val="2500"/>
              </a:spcBef>
              <a:buNone/>
            </a:pPr>
            <a:endParaRPr lang="en-IN" sz="1400" b="1"/>
          </a:p>
          <a:p>
            <a:pPr marL="0" lvl="1" indent="0">
              <a:buNone/>
            </a:pPr>
            <a:r>
              <a:rPr lang="en-IN" sz="1400"/>
              <a:t>The balance sheet shows the assets, liabilities, and equity of a company at a specific point in time. Balance sheet analysis helps in evaluating the company's financial position and liquidity.</a:t>
            </a:r>
          </a:p>
        </p:txBody>
      </p:sp>
      <p:sp>
        <p:nvSpPr>
          <p:cNvPr id="18" name="Rectangle 17">
            <a:extLst>
              <a:ext uri="{FF2B5EF4-FFF2-40B4-BE49-F238E27FC236}">
                <a16:creationId xmlns:a16="http://schemas.microsoft.com/office/drawing/2014/main" id="{887F59F2-5FBC-40CD-AD35-376AECE49EA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65" y="508090"/>
            <a:ext cx="8111230"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ierstadt"/>
              <a:ea typeface="+mn-ea"/>
              <a:cs typeface="+mn-cs"/>
            </a:endParaRPr>
          </a:p>
        </p:txBody>
      </p:sp>
      <p:sp>
        <p:nvSpPr>
          <p:cNvPr id="20" name="Freeform: Shape 19">
            <a:extLst>
              <a:ext uri="{FF2B5EF4-FFF2-40B4-BE49-F238E27FC236}">
                <a16:creationId xmlns:a16="http://schemas.microsoft.com/office/drawing/2014/main" id="{E94EA6C1-5B73-CB10-F9FB-B671500CC2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69" y="508090"/>
            <a:ext cx="8686800" cy="149279"/>
          </a:xfrm>
          <a:custGeom>
            <a:avLst/>
            <a:gdLst>
              <a:gd name="connsiteX0" fmla="*/ 0 w 8085002"/>
              <a:gd name="connsiteY0" fmla="*/ 0 h 149279"/>
              <a:gd name="connsiteX1" fmla="*/ 8085002 w 8085002"/>
              <a:gd name="connsiteY1" fmla="*/ 0 h 149279"/>
              <a:gd name="connsiteX2" fmla="*/ 8085002 w 8085002"/>
              <a:gd name="connsiteY2" fmla="*/ 149279 h 149279"/>
              <a:gd name="connsiteX3" fmla="*/ 0 w 8085002"/>
              <a:gd name="connsiteY3" fmla="*/ 149279 h 149279"/>
            </a:gdLst>
            <a:ahLst/>
            <a:cxnLst>
              <a:cxn ang="0">
                <a:pos x="connsiteX0" y="connsiteY0"/>
              </a:cxn>
              <a:cxn ang="0">
                <a:pos x="connsiteX1" y="connsiteY1"/>
              </a:cxn>
              <a:cxn ang="0">
                <a:pos x="connsiteX2" y="connsiteY2"/>
              </a:cxn>
              <a:cxn ang="0">
                <a:pos x="connsiteX3" y="connsiteY3"/>
              </a:cxn>
            </a:cxnLst>
            <a:rect l="l" t="t" r="r" b="b"/>
            <a:pathLst>
              <a:path w="8085002" h="149279">
                <a:moveTo>
                  <a:pt x="0" y="0"/>
                </a:moveTo>
                <a:lnTo>
                  <a:pt x="8085002" y="0"/>
                </a:lnTo>
                <a:lnTo>
                  <a:pt x="8085002" y="149279"/>
                </a:lnTo>
                <a:lnTo>
                  <a:pt x="0" y="149279"/>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ierstadt"/>
              <a:ea typeface="+mn-ea"/>
              <a:cs typeface="+mn-cs"/>
            </a:endParaRPr>
          </a:p>
        </p:txBody>
      </p:sp>
    </p:spTree>
    <p:extLst>
      <p:ext uri="{BB962C8B-B14F-4D97-AF65-F5344CB8AC3E}">
        <p14:creationId xmlns:p14="http://schemas.microsoft.com/office/powerpoint/2010/main" val="61406001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DE57300-C7FF-4578-99A0-42B0295B12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DB8F8250-7A81-4A19-87AD-FFB2CE4E39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99F38FC-2DEA-2647-C409-EF75720C10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6" name="Rectangle 15">
            <a:extLst>
              <a:ext uri="{FF2B5EF4-FFF2-40B4-BE49-F238E27FC236}">
                <a16:creationId xmlns:a16="http://schemas.microsoft.com/office/drawing/2014/main" id="{9E10BDB4-64F2-477D-A03B-9F8352D5E0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799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ierstadt"/>
              <a:ea typeface="+mn-ea"/>
              <a:cs typeface="+mn-cs"/>
            </a:endParaRPr>
          </a:p>
        </p:txBody>
      </p:sp>
      <p:pic>
        <p:nvPicPr>
          <p:cNvPr id="5" name="Content Placeholder 4" descr="Currency exchange">
            <a:extLst>
              <a:ext uri="{FF2B5EF4-FFF2-40B4-BE49-F238E27FC236}">
                <a16:creationId xmlns:a16="http://schemas.microsoft.com/office/drawing/2014/main" id="{3843DF32-422D-4D1B-90C1-5F5159DAA98D}"/>
              </a:ext>
            </a:extLst>
          </p:cNvPr>
          <p:cNvPicPr>
            <a:picLocks noGrp="1" noChangeAspect="1"/>
          </p:cNvPicPr>
          <p:nvPr>
            <p:ph sz="half" idx="1"/>
          </p:nvPr>
        </p:nvPicPr>
        <p:blipFill>
          <a:blip r:embed="rId3"/>
          <a:srcRect t="10957" r="1" b="9662"/>
          <a:stretch/>
        </p:blipFill>
        <p:spPr>
          <a:xfrm>
            <a:off x="517864" y="1863633"/>
            <a:ext cx="8687096" cy="4482371"/>
          </a:xfrm>
          <a:prstGeom prst="rect">
            <a:avLst/>
          </a:prstGeom>
        </p:spPr>
      </p:pic>
      <p:sp>
        <p:nvSpPr>
          <p:cNvPr id="2" name="Title 1">
            <a:extLst>
              <a:ext uri="{FF2B5EF4-FFF2-40B4-BE49-F238E27FC236}">
                <a16:creationId xmlns:a16="http://schemas.microsoft.com/office/drawing/2014/main" id="{217CE0CA-E3C0-5946-F528-CD8354AE22C6}"/>
              </a:ext>
            </a:extLst>
          </p:cNvPr>
          <p:cNvSpPr>
            <a:spLocks noGrp="1"/>
          </p:cNvSpPr>
          <p:nvPr>
            <p:ph type="title"/>
          </p:nvPr>
        </p:nvSpPr>
        <p:spPr>
          <a:xfrm>
            <a:off x="517865" y="976160"/>
            <a:ext cx="8686800" cy="813063"/>
          </a:xfrm>
        </p:spPr>
        <p:txBody>
          <a:bodyPr vert="horz" lIns="91440" tIns="45720" rIns="91440" bIns="45720" rtlCol="0" anchor="t">
            <a:normAutofit/>
          </a:bodyPr>
          <a:lstStyle/>
          <a:p>
            <a:r>
              <a:rPr lang="en-US" sz="4400"/>
              <a:t>Cash Flow Analysis</a:t>
            </a:r>
          </a:p>
        </p:txBody>
      </p:sp>
      <p:sp>
        <p:nvSpPr>
          <p:cNvPr id="4" name="Content Placeholder 3">
            <a:extLst>
              <a:ext uri="{FF2B5EF4-FFF2-40B4-BE49-F238E27FC236}">
                <a16:creationId xmlns:a16="http://schemas.microsoft.com/office/drawing/2014/main" id="{BFD38DF8-FC92-771E-1000-356DFDDEDB95}"/>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9631680" y="1863632"/>
            <a:ext cx="2042449" cy="4482371"/>
          </a:xfrm>
        </p:spPr>
        <p:txBody>
          <a:bodyPr>
            <a:normAutofit/>
          </a:bodyPr>
          <a:lstStyle/>
          <a:p>
            <a:pPr marL="0" indent="0">
              <a:spcBef>
                <a:spcPts val="2500"/>
              </a:spcBef>
              <a:buNone/>
            </a:pPr>
            <a:endParaRPr lang="en-IN" sz="1400" b="1"/>
          </a:p>
          <a:p>
            <a:pPr marL="0" lvl="1" indent="0">
              <a:buNone/>
            </a:pPr>
            <a:r>
              <a:rPr lang="en-IN" sz="1400"/>
              <a:t>Cash flow analysis tracks the inflows and outflows of cash in a company, helping to identify where money is coming from and where it is going, and allows for better decision making regarding investments and expenditures.</a:t>
            </a:r>
          </a:p>
        </p:txBody>
      </p:sp>
      <p:sp>
        <p:nvSpPr>
          <p:cNvPr id="18" name="Rectangle 17">
            <a:extLst>
              <a:ext uri="{FF2B5EF4-FFF2-40B4-BE49-F238E27FC236}">
                <a16:creationId xmlns:a16="http://schemas.microsoft.com/office/drawing/2014/main" id="{887F59F2-5FBC-40CD-AD35-376AECE49EA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65" y="508090"/>
            <a:ext cx="8111230"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ierstadt"/>
              <a:ea typeface="+mn-ea"/>
              <a:cs typeface="+mn-cs"/>
            </a:endParaRPr>
          </a:p>
        </p:txBody>
      </p:sp>
      <p:sp>
        <p:nvSpPr>
          <p:cNvPr id="20" name="Freeform: Shape 19">
            <a:extLst>
              <a:ext uri="{FF2B5EF4-FFF2-40B4-BE49-F238E27FC236}">
                <a16:creationId xmlns:a16="http://schemas.microsoft.com/office/drawing/2014/main" id="{E94EA6C1-5B73-CB10-F9FB-B671500CC2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69" y="508090"/>
            <a:ext cx="8686800" cy="149279"/>
          </a:xfrm>
          <a:custGeom>
            <a:avLst/>
            <a:gdLst>
              <a:gd name="connsiteX0" fmla="*/ 0 w 8085002"/>
              <a:gd name="connsiteY0" fmla="*/ 0 h 149279"/>
              <a:gd name="connsiteX1" fmla="*/ 8085002 w 8085002"/>
              <a:gd name="connsiteY1" fmla="*/ 0 h 149279"/>
              <a:gd name="connsiteX2" fmla="*/ 8085002 w 8085002"/>
              <a:gd name="connsiteY2" fmla="*/ 149279 h 149279"/>
              <a:gd name="connsiteX3" fmla="*/ 0 w 8085002"/>
              <a:gd name="connsiteY3" fmla="*/ 149279 h 149279"/>
            </a:gdLst>
            <a:ahLst/>
            <a:cxnLst>
              <a:cxn ang="0">
                <a:pos x="connsiteX0" y="connsiteY0"/>
              </a:cxn>
              <a:cxn ang="0">
                <a:pos x="connsiteX1" y="connsiteY1"/>
              </a:cxn>
              <a:cxn ang="0">
                <a:pos x="connsiteX2" y="connsiteY2"/>
              </a:cxn>
              <a:cxn ang="0">
                <a:pos x="connsiteX3" y="connsiteY3"/>
              </a:cxn>
            </a:cxnLst>
            <a:rect l="l" t="t" r="r" b="b"/>
            <a:pathLst>
              <a:path w="8085002" h="149279">
                <a:moveTo>
                  <a:pt x="0" y="0"/>
                </a:moveTo>
                <a:lnTo>
                  <a:pt x="8085002" y="0"/>
                </a:lnTo>
                <a:lnTo>
                  <a:pt x="8085002" y="149279"/>
                </a:lnTo>
                <a:lnTo>
                  <a:pt x="0" y="149279"/>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ierstadt"/>
              <a:ea typeface="+mn-ea"/>
              <a:cs typeface="+mn-cs"/>
            </a:endParaRPr>
          </a:p>
        </p:txBody>
      </p:sp>
    </p:spTree>
    <p:extLst>
      <p:ext uri="{BB962C8B-B14F-4D97-AF65-F5344CB8AC3E}">
        <p14:creationId xmlns:p14="http://schemas.microsoft.com/office/powerpoint/2010/main" val="33342421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DE57300-C7FF-4578-99A0-42B0295B12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DB8F8250-7A81-4A19-87AD-FFB2CE4E39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499F38FC-2DEA-2647-C409-EF75720C10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26E9A97B-1917-9176-B980-E15E8CBDB12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F3FF94B3-6D3E-44FE-BB02-A9027C0003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62168" y="6209925"/>
            <a:ext cx="5021183" cy="4571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7" name="Rectangle 16">
            <a:extLst>
              <a:ext uri="{FF2B5EF4-FFF2-40B4-BE49-F238E27FC236}">
                <a16:creationId xmlns:a16="http://schemas.microsoft.com/office/drawing/2014/main" id="{C7EFAAB5-34A3-C2FC-70BA-7720CC8ADB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ierstadt"/>
              <a:ea typeface="+mn-ea"/>
              <a:cs typeface="+mn-cs"/>
            </a:endParaRPr>
          </a:p>
        </p:txBody>
      </p:sp>
      <p:sp>
        <p:nvSpPr>
          <p:cNvPr id="2" name="Title 1">
            <a:extLst>
              <a:ext uri="{FF2B5EF4-FFF2-40B4-BE49-F238E27FC236}">
                <a16:creationId xmlns:a16="http://schemas.microsoft.com/office/drawing/2014/main" id="{211859A9-6637-BE05-3FB2-AABFAA6B4E72}"/>
              </a:ext>
            </a:extLst>
          </p:cNvPr>
          <p:cNvSpPr>
            <a:spLocks noGrp="1"/>
          </p:cNvSpPr>
          <p:nvPr>
            <p:ph type="title"/>
          </p:nvPr>
        </p:nvSpPr>
        <p:spPr>
          <a:xfrm>
            <a:off x="521208" y="1211766"/>
            <a:ext cx="7237052" cy="4727988"/>
          </a:xfrm>
        </p:spPr>
        <p:txBody>
          <a:bodyPr vert="horz" lIns="91440" tIns="45720" rIns="91440" bIns="45720" rtlCol="0" anchor="b">
            <a:normAutofit/>
          </a:bodyPr>
          <a:lstStyle/>
          <a:p>
            <a:r>
              <a:rPr lang="en-US" sz="7400"/>
              <a:t>Common Tools for Financial Analysis and Planning</a:t>
            </a:r>
          </a:p>
        </p:txBody>
      </p:sp>
      <p:sp>
        <p:nvSpPr>
          <p:cNvPr id="19" name="Freeform: Shape 18">
            <a:extLst>
              <a:ext uri="{FF2B5EF4-FFF2-40B4-BE49-F238E27FC236}">
                <a16:creationId xmlns:a16="http://schemas.microsoft.com/office/drawing/2014/main" id="{A8A44BC8-2508-4575-75F6-0ED3F11E721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69" y="6208776"/>
            <a:ext cx="7269480" cy="149279"/>
          </a:xfrm>
          <a:custGeom>
            <a:avLst/>
            <a:gdLst>
              <a:gd name="connsiteX0" fmla="*/ 0 w 8085002"/>
              <a:gd name="connsiteY0" fmla="*/ 0 h 149279"/>
              <a:gd name="connsiteX1" fmla="*/ 8085002 w 8085002"/>
              <a:gd name="connsiteY1" fmla="*/ 0 h 149279"/>
              <a:gd name="connsiteX2" fmla="*/ 8085002 w 8085002"/>
              <a:gd name="connsiteY2" fmla="*/ 149279 h 149279"/>
              <a:gd name="connsiteX3" fmla="*/ 0 w 8085002"/>
              <a:gd name="connsiteY3" fmla="*/ 149279 h 149279"/>
            </a:gdLst>
            <a:ahLst/>
            <a:cxnLst>
              <a:cxn ang="0">
                <a:pos x="connsiteX0" y="connsiteY0"/>
              </a:cxn>
              <a:cxn ang="0">
                <a:pos x="connsiteX1" y="connsiteY1"/>
              </a:cxn>
              <a:cxn ang="0">
                <a:pos x="connsiteX2" y="connsiteY2"/>
              </a:cxn>
              <a:cxn ang="0">
                <a:pos x="connsiteX3" y="connsiteY3"/>
              </a:cxn>
            </a:cxnLst>
            <a:rect l="l" t="t" r="r" b="b"/>
            <a:pathLst>
              <a:path w="8085002" h="149279">
                <a:moveTo>
                  <a:pt x="0" y="0"/>
                </a:moveTo>
                <a:lnTo>
                  <a:pt x="8085002" y="0"/>
                </a:lnTo>
                <a:lnTo>
                  <a:pt x="8085002" y="149279"/>
                </a:lnTo>
                <a:lnTo>
                  <a:pt x="0" y="149279"/>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ierstadt"/>
              <a:ea typeface="+mn-ea"/>
              <a:cs typeface="+mn-cs"/>
            </a:endParaRPr>
          </a:p>
        </p:txBody>
      </p:sp>
    </p:spTree>
    <p:extLst>
      <p:ext uri="{BB962C8B-B14F-4D97-AF65-F5344CB8AC3E}">
        <p14:creationId xmlns:p14="http://schemas.microsoft.com/office/powerpoint/2010/main" val="405532046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DE57300-C7FF-4578-99A0-42B0295B12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DB8F8250-7A81-4A19-87AD-FFB2CE4E39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99F38FC-2DEA-2647-C409-EF75720C10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6" name="Rectangle 15">
            <a:extLst>
              <a:ext uri="{FF2B5EF4-FFF2-40B4-BE49-F238E27FC236}">
                <a16:creationId xmlns:a16="http://schemas.microsoft.com/office/drawing/2014/main" id="{9E10BDB4-64F2-477D-A03B-9F8352D5E0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799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Content Placeholder 4" descr="Codes on papers">
            <a:extLst>
              <a:ext uri="{FF2B5EF4-FFF2-40B4-BE49-F238E27FC236}">
                <a16:creationId xmlns:a16="http://schemas.microsoft.com/office/drawing/2014/main" id="{A1E32DE4-073E-4D9A-B10D-A1E77F815FEA}"/>
              </a:ext>
            </a:extLst>
          </p:cNvPr>
          <p:cNvPicPr>
            <a:picLocks noGrp="1" noChangeAspect="1"/>
          </p:cNvPicPr>
          <p:nvPr>
            <p:ph sz="half" idx="1"/>
          </p:nvPr>
        </p:nvPicPr>
        <p:blipFill>
          <a:blip r:embed="rId3"/>
          <a:srcRect l="9903" r="7332" b="3"/>
          <a:stretch/>
        </p:blipFill>
        <p:spPr>
          <a:xfrm>
            <a:off x="517867" y="2577661"/>
            <a:ext cx="4672584" cy="3768343"/>
          </a:xfrm>
          <a:prstGeom prst="rect">
            <a:avLst/>
          </a:prstGeom>
        </p:spPr>
      </p:pic>
      <p:sp>
        <p:nvSpPr>
          <p:cNvPr id="2" name="Title 1">
            <a:extLst>
              <a:ext uri="{FF2B5EF4-FFF2-40B4-BE49-F238E27FC236}">
                <a16:creationId xmlns:a16="http://schemas.microsoft.com/office/drawing/2014/main" id="{B9DC2D9F-DC71-FED4-1E9A-C11523B59D45}"/>
              </a:ext>
            </a:extLst>
          </p:cNvPr>
          <p:cNvSpPr>
            <a:spLocks noGrp="1"/>
          </p:cNvSpPr>
          <p:nvPr>
            <p:ph type="title"/>
          </p:nvPr>
        </p:nvSpPr>
        <p:spPr>
          <a:xfrm>
            <a:off x="517867" y="976160"/>
            <a:ext cx="4809314" cy="1447163"/>
          </a:xfrm>
        </p:spPr>
        <p:txBody>
          <a:bodyPr vert="horz" lIns="91440" tIns="45720" rIns="91440" bIns="45720" rtlCol="0" anchor="t">
            <a:normAutofit/>
          </a:bodyPr>
          <a:lstStyle/>
          <a:p>
            <a:pPr>
              <a:lnSpc>
                <a:spcPct val="90000"/>
              </a:lnSpc>
            </a:pPr>
            <a:r>
              <a:rPr lang="en-US" sz="3100"/>
              <a:t>Overview of financial analysis and planning tools</a:t>
            </a:r>
          </a:p>
        </p:txBody>
      </p:sp>
      <p:sp>
        <p:nvSpPr>
          <p:cNvPr id="4" name="Content Placeholder 3">
            <a:extLst>
              <a:ext uri="{FF2B5EF4-FFF2-40B4-BE49-F238E27FC236}">
                <a16:creationId xmlns:a16="http://schemas.microsoft.com/office/drawing/2014/main" id="{C7B80264-CB51-9F2E-7679-D332E62A16F9}"/>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842000" y="1033272"/>
            <a:ext cx="5832133" cy="5312732"/>
          </a:xfrm>
        </p:spPr>
        <p:txBody>
          <a:bodyPr>
            <a:normAutofit/>
          </a:bodyPr>
          <a:lstStyle/>
          <a:p>
            <a:pPr marL="0" indent="0">
              <a:spcBef>
                <a:spcPts val="2500"/>
              </a:spcBef>
              <a:buNone/>
            </a:pPr>
            <a:r>
              <a:rPr lang="en-IN" sz="1400" b="1"/>
              <a:t>Spreadsheets</a:t>
            </a:r>
          </a:p>
          <a:p>
            <a:pPr marL="0" lvl="1" indent="0">
              <a:buNone/>
            </a:pPr>
            <a:r>
              <a:rPr lang="en-IN" sz="1400"/>
              <a:t>Spreadsheets are one of the most commonly used financial analysis and planning tools. They are used for creating budgets, tracking expenses, and forecasting revenue.</a:t>
            </a:r>
          </a:p>
          <a:p>
            <a:pPr marL="0" indent="0">
              <a:spcBef>
                <a:spcPts val="2500"/>
              </a:spcBef>
              <a:buNone/>
            </a:pPr>
            <a:r>
              <a:rPr lang="en-IN" sz="1400" b="1"/>
              <a:t>Accounting Software</a:t>
            </a:r>
          </a:p>
          <a:p>
            <a:pPr marL="0" lvl="1" indent="0">
              <a:buNone/>
            </a:pPr>
            <a:r>
              <a:rPr lang="en-IN" sz="1400"/>
              <a:t>Accounting software is a computer program that helps startups in managing their finances, including monitoring cash flow, creating budgets, and forecasting. It can also be used for invoicing and managing accounts payable and receivable.</a:t>
            </a:r>
          </a:p>
          <a:p>
            <a:pPr marL="0" indent="0">
              <a:spcBef>
                <a:spcPts val="2500"/>
              </a:spcBef>
              <a:buNone/>
            </a:pPr>
            <a:r>
              <a:rPr lang="en-IN" sz="1400" b="1"/>
              <a:t>Online Financial Management Tools</a:t>
            </a:r>
          </a:p>
          <a:p>
            <a:pPr marL="0" lvl="1" indent="0">
              <a:buNone/>
            </a:pPr>
            <a:r>
              <a:rPr lang="en-IN" sz="1400"/>
              <a:t>Online financial management tools are web-based applications that can be used for managing finances, budgeting, and forecasting. They are accessible from anywhere with an internet connection and can be used to collaborate with team members and stakeholders.</a:t>
            </a:r>
          </a:p>
        </p:txBody>
      </p:sp>
      <p:sp>
        <p:nvSpPr>
          <p:cNvPr id="18" name="Rectangle 17">
            <a:extLst>
              <a:ext uri="{FF2B5EF4-FFF2-40B4-BE49-F238E27FC236}">
                <a16:creationId xmlns:a16="http://schemas.microsoft.com/office/drawing/2014/main" id="{887F59F2-5FBC-40CD-AD35-376AECE49EA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68" y="508090"/>
            <a:ext cx="4672584"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1424527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DE57300-C7FF-4578-99A0-42B0295B12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DB8F8250-7A81-4A19-87AD-FFB2CE4E39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99F38FC-2DEA-2647-C409-EF75720C10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6" name="Rectangle 15">
            <a:extLst>
              <a:ext uri="{FF2B5EF4-FFF2-40B4-BE49-F238E27FC236}">
                <a16:creationId xmlns:a16="http://schemas.microsoft.com/office/drawing/2014/main" id="{9E10BDB4-64F2-477D-A03B-9F8352D5E0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799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ierstadt"/>
              <a:ea typeface="+mn-ea"/>
              <a:cs typeface="+mn-cs"/>
            </a:endParaRPr>
          </a:p>
        </p:txBody>
      </p:sp>
      <p:pic>
        <p:nvPicPr>
          <p:cNvPr id="5" name="Content Placeholder 4" descr="Blurred financial stock market data and graph">
            <a:extLst>
              <a:ext uri="{FF2B5EF4-FFF2-40B4-BE49-F238E27FC236}">
                <a16:creationId xmlns:a16="http://schemas.microsoft.com/office/drawing/2014/main" id="{DA8A7691-3FD8-4C46-B2DC-A8216EC64C47}"/>
              </a:ext>
            </a:extLst>
          </p:cNvPr>
          <p:cNvPicPr>
            <a:picLocks noGrp="1" noChangeAspect="1"/>
          </p:cNvPicPr>
          <p:nvPr>
            <p:ph sz="half" idx="1"/>
          </p:nvPr>
        </p:nvPicPr>
        <p:blipFill>
          <a:blip r:embed="rId3"/>
          <a:srcRect t="9368" r="1" b="14473"/>
          <a:stretch/>
        </p:blipFill>
        <p:spPr>
          <a:xfrm>
            <a:off x="517864" y="1863633"/>
            <a:ext cx="8687096" cy="4482371"/>
          </a:xfrm>
          <a:prstGeom prst="rect">
            <a:avLst/>
          </a:prstGeom>
        </p:spPr>
      </p:pic>
      <p:sp>
        <p:nvSpPr>
          <p:cNvPr id="2" name="Title 1">
            <a:extLst>
              <a:ext uri="{FF2B5EF4-FFF2-40B4-BE49-F238E27FC236}">
                <a16:creationId xmlns:a16="http://schemas.microsoft.com/office/drawing/2014/main" id="{89526D64-62F2-B5F9-C931-C59DB4CE5AFD}"/>
              </a:ext>
            </a:extLst>
          </p:cNvPr>
          <p:cNvSpPr>
            <a:spLocks noGrp="1"/>
          </p:cNvSpPr>
          <p:nvPr>
            <p:ph type="title"/>
          </p:nvPr>
        </p:nvSpPr>
        <p:spPr>
          <a:xfrm>
            <a:off x="517865" y="976160"/>
            <a:ext cx="8686800" cy="813063"/>
          </a:xfrm>
        </p:spPr>
        <p:txBody>
          <a:bodyPr vert="horz" lIns="91440" tIns="45720" rIns="91440" bIns="45720" rtlCol="0" anchor="t">
            <a:normAutofit/>
          </a:bodyPr>
          <a:lstStyle/>
          <a:p>
            <a:r>
              <a:rPr lang="en-US" sz="4400"/>
              <a:t>Tool 1: Microsoft Excel</a:t>
            </a:r>
          </a:p>
        </p:txBody>
      </p:sp>
      <p:sp>
        <p:nvSpPr>
          <p:cNvPr id="4" name="Content Placeholder 3">
            <a:extLst>
              <a:ext uri="{FF2B5EF4-FFF2-40B4-BE49-F238E27FC236}">
                <a16:creationId xmlns:a16="http://schemas.microsoft.com/office/drawing/2014/main" id="{34F81A6A-E262-C8DC-C465-69C1177BC1ED}"/>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9631680" y="1863632"/>
            <a:ext cx="2042449" cy="4482371"/>
          </a:xfrm>
        </p:spPr>
        <p:txBody>
          <a:bodyPr>
            <a:normAutofit/>
          </a:bodyPr>
          <a:lstStyle/>
          <a:p>
            <a:pPr marL="0" indent="0">
              <a:spcBef>
                <a:spcPts val="2500"/>
              </a:spcBef>
              <a:buNone/>
            </a:pPr>
            <a:endParaRPr lang="en-IN" sz="1400" b="1"/>
          </a:p>
          <a:p>
            <a:pPr marL="0" lvl="1" indent="0">
              <a:buNone/>
            </a:pPr>
            <a:r>
              <a:rPr lang="en-IN" sz="1400"/>
              <a:t>Microsoft Excel is a popular tool used for financial analysis and planning. It can be used to create budgets, track expenses, and perform financial modeling with the help of different formulas and functions.</a:t>
            </a:r>
          </a:p>
        </p:txBody>
      </p:sp>
      <p:sp>
        <p:nvSpPr>
          <p:cNvPr id="18" name="Rectangle 17">
            <a:extLst>
              <a:ext uri="{FF2B5EF4-FFF2-40B4-BE49-F238E27FC236}">
                <a16:creationId xmlns:a16="http://schemas.microsoft.com/office/drawing/2014/main" id="{887F59F2-5FBC-40CD-AD35-376AECE49EA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65" y="508090"/>
            <a:ext cx="8111230"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ierstadt"/>
              <a:ea typeface="+mn-ea"/>
              <a:cs typeface="+mn-cs"/>
            </a:endParaRPr>
          </a:p>
        </p:txBody>
      </p:sp>
      <p:sp>
        <p:nvSpPr>
          <p:cNvPr id="20" name="Freeform: Shape 19">
            <a:extLst>
              <a:ext uri="{FF2B5EF4-FFF2-40B4-BE49-F238E27FC236}">
                <a16:creationId xmlns:a16="http://schemas.microsoft.com/office/drawing/2014/main" id="{E94EA6C1-5B73-CB10-F9FB-B671500CC2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69" y="508090"/>
            <a:ext cx="8686800" cy="149279"/>
          </a:xfrm>
          <a:custGeom>
            <a:avLst/>
            <a:gdLst>
              <a:gd name="connsiteX0" fmla="*/ 0 w 8085002"/>
              <a:gd name="connsiteY0" fmla="*/ 0 h 149279"/>
              <a:gd name="connsiteX1" fmla="*/ 8085002 w 8085002"/>
              <a:gd name="connsiteY1" fmla="*/ 0 h 149279"/>
              <a:gd name="connsiteX2" fmla="*/ 8085002 w 8085002"/>
              <a:gd name="connsiteY2" fmla="*/ 149279 h 149279"/>
              <a:gd name="connsiteX3" fmla="*/ 0 w 8085002"/>
              <a:gd name="connsiteY3" fmla="*/ 149279 h 149279"/>
            </a:gdLst>
            <a:ahLst/>
            <a:cxnLst>
              <a:cxn ang="0">
                <a:pos x="connsiteX0" y="connsiteY0"/>
              </a:cxn>
              <a:cxn ang="0">
                <a:pos x="connsiteX1" y="connsiteY1"/>
              </a:cxn>
              <a:cxn ang="0">
                <a:pos x="connsiteX2" y="connsiteY2"/>
              </a:cxn>
              <a:cxn ang="0">
                <a:pos x="connsiteX3" y="connsiteY3"/>
              </a:cxn>
            </a:cxnLst>
            <a:rect l="l" t="t" r="r" b="b"/>
            <a:pathLst>
              <a:path w="8085002" h="149279">
                <a:moveTo>
                  <a:pt x="0" y="0"/>
                </a:moveTo>
                <a:lnTo>
                  <a:pt x="8085002" y="0"/>
                </a:lnTo>
                <a:lnTo>
                  <a:pt x="8085002" y="149279"/>
                </a:lnTo>
                <a:lnTo>
                  <a:pt x="0" y="149279"/>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ierstadt"/>
              <a:ea typeface="+mn-ea"/>
              <a:cs typeface="+mn-cs"/>
            </a:endParaRPr>
          </a:p>
        </p:txBody>
      </p:sp>
    </p:spTree>
    <p:extLst>
      <p:ext uri="{BB962C8B-B14F-4D97-AF65-F5344CB8AC3E}">
        <p14:creationId xmlns:p14="http://schemas.microsoft.com/office/powerpoint/2010/main" val="39466253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DE57300-C7FF-4578-99A0-42B0295B12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DB8F8250-7A81-4A19-87AD-FFB2CE4E39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99F38FC-2DEA-2647-C409-EF75720C10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6" name="Rectangle 15">
            <a:extLst>
              <a:ext uri="{FF2B5EF4-FFF2-40B4-BE49-F238E27FC236}">
                <a16:creationId xmlns:a16="http://schemas.microsoft.com/office/drawing/2014/main" id="{9E10BDB4-64F2-477D-A03B-9F8352D5E0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799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ierstadt"/>
              <a:ea typeface="+mn-ea"/>
              <a:cs typeface="+mn-cs"/>
            </a:endParaRPr>
          </a:p>
        </p:txBody>
      </p:sp>
      <p:pic>
        <p:nvPicPr>
          <p:cNvPr id="5" name="Content Placeholder 4" descr="Online banking tablet computer">
            <a:extLst>
              <a:ext uri="{FF2B5EF4-FFF2-40B4-BE49-F238E27FC236}">
                <a16:creationId xmlns:a16="http://schemas.microsoft.com/office/drawing/2014/main" id="{026F67B9-BDD3-4704-AC18-16C7EB846093}"/>
              </a:ext>
            </a:extLst>
          </p:cNvPr>
          <p:cNvPicPr>
            <a:picLocks noGrp="1" noChangeAspect="1"/>
          </p:cNvPicPr>
          <p:nvPr>
            <p:ph sz="half" idx="1"/>
          </p:nvPr>
        </p:nvPicPr>
        <p:blipFill>
          <a:blip r:embed="rId3"/>
          <a:srcRect t="40222" r="1" b="8181"/>
          <a:stretch/>
        </p:blipFill>
        <p:spPr>
          <a:xfrm>
            <a:off x="517864" y="1863633"/>
            <a:ext cx="8687096" cy="4482371"/>
          </a:xfrm>
          <a:prstGeom prst="rect">
            <a:avLst/>
          </a:prstGeom>
        </p:spPr>
      </p:pic>
      <p:sp>
        <p:nvSpPr>
          <p:cNvPr id="2" name="Title 1">
            <a:extLst>
              <a:ext uri="{FF2B5EF4-FFF2-40B4-BE49-F238E27FC236}">
                <a16:creationId xmlns:a16="http://schemas.microsoft.com/office/drawing/2014/main" id="{325A4900-1C80-FA5F-CF03-E87043D1306D}"/>
              </a:ext>
            </a:extLst>
          </p:cNvPr>
          <p:cNvSpPr>
            <a:spLocks noGrp="1"/>
          </p:cNvSpPr>
          <p:nvPr>
            <p:ph type="title"/>
          </p:nvPr>
        </p:nvSpPr>
        <p:spPr>
          <a:xfrm>
            <a:off x="517865" y="976160"/>
            <a:ext cx="8686800" cy="813063"/>
          </a:xfrm>
        </p:spPr>
        <p:txBody>
          <a:bodyPr vert="horz" lIns="91440" tIns="45720" rIns="91440" bIns="45720" rtlCol="0" anchor="t">
            <a:normAutofit/>
          </a:bodyPr>
          <a:lstStyle/>
          <a:p>
            <a:r>
              <a:rPr lang="en-US" sz="4400"/>
              <a:t>Tool 2: QuickBooks</a:t>
            </a:r>
          </a:p>
        </p:txBody>
      </p:sp>
      <p:sp>
        <p:nvSpPr>
          <p:cNvPr id="4" name="Content Placeholder 3">
            <a:extLst>
              <a:ext uri="{FF2B5EF4-FFF2-40B4-BE49-F238E27FC236}">
                <a16:creationId xmlns:a16="http://schemas.microsoft.com/office/drawing/2014/main" id="{AA07EF1D-681A-7D3B-9C32-2D2083E080A8}"/>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9631680" y="1863632"/>
            <a:ext cx="2042449" cy="4482371"/>
          </a:xfrm>
        </p:spPr>
        <p:txBody>
          <a:bodyPr>
            <a:normAutofit/>
          </a:bodyPr>
          <a:lstStyle/>
          <a:p>
            <a:pPr marL="0" indent="0">
              <a:spcBef>
                <a:spcPts val="2500"/>
              </a:spcBef>
              <a:buNone/>
            </a:pPr>
            <a:endParaRPr lang="en-IN" sz="1400" b="1"/>
          </a:p>
          <a:p>
            <a:pPr marL="0" lvl="1" indent="0">
              <a:buNone/>
            </a:pPr>
            <a:r>
              <a:rPr lang="en-IN" sz="1400"/>
              <a:t>QuickBooks is a powerful tool for managing finances and accounting tasks for small and medium-sized businesses.</a:t>
            </a:r>
          </a:p>
        </p:txBody>
      </p:sp>
      <p:sp>
        <p:nvSpPr>
          <p:cNvPr id="18" name="Rectangle 17">
            <a:extLst>
              <a:ext uri="{FF2B5EF4-FFF2-40B4-BE49-F238E27FC236}">
                <a16:creationId xmlns:a16="http://schemas.microsoft.com/office/drawing/2014/main" id="{887F59F2-5FBC-40CD-AD35-376AECE49EA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65" y="508090"/>
            <a:ext cx="8111230"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ierstadt"/>
              <a:ea typeface="+mn-ea"/>
              <a:cs typeface="+mn-cs"/>
            </a:endParaRPr>
          </a:p>
        </p:txBody>
      </p:sp>
      <p:sp>
        <p:nvSpPr>
          <p:cNvPr id="20" name="Freeform: Shape 19">
            <a:extLst>
              <a:ext uri="{FF2B5EF4-FFF2-40B4-BE49-F238E27FC236}">
                <a16:creationId xmlns:a16="http://schemas.microsoft.com/office/drawing/2014/main" id="{E94EA6C1-5B73-CB10-F9FB-B671500CC2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69" y="508090"/>
            <a:ext cx="8686800" cy="149279"/>
          </a:xfrm>
          <a:custGeom>
            <a:avLst/>
            <a:gdLst>
              <a:gd name="connsiteX0" fmla="*/ 0 w 8085002"/>
              <a:gd name="connsiteY0" fmla="*/ 0 h 149279"/>
              <a:gd name="connsiteX1" fmla="*/ 8085002 w 8085002"/>
              <a:gd name="connsiteY1" fmla="*/ 0 h 149279"/>
              <a:gd name="connsiteX2" fmla="*/ 8085002 w 8085002"/>
              <a:gd name="connsiteY2" fmla="*/ 149279 h 149279"/>
              <a:gd name="connsiteX3" fmla="*/ 0 w 8085002"/>
              <a:gd name="connsiteY3" fmla="*/ 149279 h 149279"/>
            </a:gdLst>
            <a:ahLst/>
            <a:cxnLst>
              <a:cxn ang="0">
                <a:pos x="connsiteX0" y="connsiteY0"/>
              </a:cxn>
              <a:cxn ang="0">
                <a:pos x="connsiteX1" y="connsiteY1"/>
              </a:cxn>
              <a:cxn ang="0">
                <a:pos x="connsiteX2" y="connsiteY2"/>
              </a:cxn>
              <a:cxn ang="0">
                <a:pos x="connsiteX3" y="connsiteY3"/>
              </a:cxn>
            </a:cxnLst>
            <a:rect l="l" t="t" r="r" b="b"/>
            <a:pathLst>
              <a:path w="8085002" h="149279">
                <a:moveTo>
                  <a:pt x="0" y="0"/>
                </a:moveTo>
                <a:lnTo>
                  <a:pt x="8085002" y="0"/>
                </a:lnTo>
                <a:lnTo>
                  <a:pt x="8085002" y="149279"/>
                </a:lnTo>
                <a:lnTo>
                  <a:pt x="0" y="149279"/>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ierstadt"/>
              <a:ea typeface="+mn-ea"/>
              <a:cs typeface="+mn-cs"/>
            </a:endParaRPr>
          </a:p>
        </p:txBody>
      </p:sp>
    </p:spTree>
    <p:extLst>
      <p:ext uri="{BB962C8B-B14F-4D97-AF65-F5344CB8AC3E}">
        <p14:creationId xmlns:p14="http://schemas.microsoft.com/office/powerpoint/2010/main" val="15987215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DE57300-C7FF-4578-99A0-42B0295B12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DB8F8250-7A81-4A19-87AD-FFB2CE4E39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99F38FC-2DEA-2647-C409-EF75720C10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6" name="Rectangle 15">
            <a:extLst>
              <a:ext uri="{FF2B5EF4-FFF2-40B4-BE49-F238E27FC236}">
                <a16:creationId xmlns:a16="http://schemas.microsoft.com/office/drawing/2014/main" id="{9E10BDB4-64F2-477D-A03B-9F8352D5E0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799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ierstadt"/>
              <a:ea typeface="+mn-ea"/>
              <a:cs typeface="+mn-cs"/>
            </a:endParaRPr>
          </a:p>
        </p:txBody>
      </p:sp>
      <p:pic>
        <p:nvPicPr>
          <p:cNvPr id="5" name="Content Placeholder 4" descr="Stock market finance account report chart value">
            <a:extLst>
              <a:ext uri="{FF2B5EF4-FFF2-40B4-BE49-F238E27FC236}">
                <a16:creationId xmlns:a16="http://schemas.microsoft.com/office/drawing/2014/main" id="{A4A164BE-3747-42F3-8387-8000DCB820D8}"/>
              </a:ext>
            </a:extLst>
          </p:cNvPr>
          <p:cNvPicPr>
            <a:picLocks noGrp="1" noChangeAspect="1"/>
          </p:cNvPicPr>
          <p:nvPr>
            <p:ph sz="half" idx="1"/>
          </p:nvPr>
        </p:nvPicPr>
        <p:blipFill>
          <a:blip r:embed="rId3"/>
          <a:srcRect t="11926" r="1" b="5518"/>
          <a:stretch/>
        </p:blipFill>
        <p:spPr>
          <a:xfrm>
            <a:off x="517864" y="1863633"/>
            <a:ext cx="8687096" cy="4482371"/>
          </a:xfrm>
          <a:prstGeom prst="rect">
            <a:avLst/>
          </a:prstGeom>
        </p:spPr>
      </p:pic>
      <p:sp>
        <p:nvSpPr>
          <p:cNvPr id="2" name="Title 1">
            <a:extLst>
              <a:ext uri="{FF2B5EF4-FFF2-40B4-BE49-F238E27FC236}">
                <a16:creationId xmlns:a16="http://schemas.microsoft.com/office/drawing/2014/main" id="{02FB8E86-008C-F1BE-BC0A-2CEE24101C18}"/>
              </a:ext>
            </a:extLst>
          </p:cNvPr>
          <p:cNvSpPr>
            <a:spLocks noGrp="1"/>
          </p:cNvSpPr>
          <p:nvPr>
            <p:ph type="title"/>
          </p:nvPr>
        </p:nvSpPr>
        <p:spPr>
          <a:xfrm>
            <a:off x="517865" y="976160"/>
            <a:ext cx="8686800" cy="813063"/>
          </a:xfrm>
        </p:spPr>
        <p:txBody>
          <a:bodyPr vert="horz" lIns="91440" tIns="45720" rIns="91440" bIns="45720" rtlCol="0" anchor="t">
            <a:normAutofit/>
          </a:bodyPr>
          <a:lstStyle/>
          <a:p>
            <a:r>
              <a:rPr lang="en-US" sz="4400"/>
              <a:t>Tool 3: Xero</a:t>
            </a:r>
          </a:p>
        </p:txBody>
      </p:sp>
      <p:sp>
        <p:nvSpPr>
          <p:cNvPr id="4" name="Content Placeholder 3">
            <a:extLst>
              <a:ext uri="{FF2B5EF4-FFF2-40B4-BE49-F238E27FC236}">
                <a16:creationId xmlns:a16="http://schemas.microsoft.com/office/drawing/2014/main" id="{634C7A49-9707-9204-7CA9-D484BDB6419B}"/>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9631680" y="1863632"/>
            <a:ext cx="2042449" cy="4482371"/>
          </a:xfrm>
        </p:spPr>
        <p:txBody>
          <a:bodyPr>
            <a:normAutofit/>
          </a:bodyPr>
          <a:lstStyle/>
          <a:p>
            <a:pPr marL="0" indent="0">
              <a:spcBef>
                <a:spcPts val="2500"/>
              </a:spcBef>
              <a:buNone/>
            </a:pPr>
            <a:endParaRPr lang="en-IN" sz="1400" b="1"/>
          </a:p>
          <a:p>
            <a:pPr marL="0" lvl="1" indent="0">
              <a:buNone/>
            </a:pPr>
            <a:r>
              <a:rPr lang="en-IN" sz="1400"/>
              <a:t>Xero is a leading online accounting software that enables businesses to manage finances, create budgets, and track expenses. It also provides features such as invoicing, payroll, and inventory management.</a:t>
            </a:r>
          </a:p>
        </p:txBody>
      </p:sp>
      <p:sp>
        <p:nvSpPr>
          <p:cNvPr id="18" name="Rectangle 17">
            <a:extLst>
              <a:ext uri="{FF2B5EF4-FFF2-40B4-BE49-F238E27FC236}">
                <a16:creationId xmlns:a16="http://schemas.microsoft.com/office/drawing/2014/main" id="{887F59F2-5FBC-40CD-AD35-376AECE49EA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65" y="508090"/>
            <a:ext cx="8111230"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ierstadt"/>
              <a:ea typeface="+mn-ea"/>
              <a:cs typeface="+mn-cs"/>
            </a:endParaRPr>
          </a:p>
        </p:txBody>
      </p:sp>
      <p:sp>
        <p:nvSpPr>
          <p:cNvPr id="20" name="Freeform: Shape 19">
            <a:extLst>
              <a:ext uri="{FF2B5EF4-FFF2-40B4-BE49-F238E27FC236}">
                <a16:creationId xmlns:a16="http://schemas.microsoft.com/office/drawing/2014/main" id="{E94EA6C1-5B73-CB10-F9FB-B671500CC2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69" y="508090"/>
            <a:ext cx="8686800" cy="149279"/>
          </a:xfrm>
          <a:custGeom>
            <a:avLst/>
            <a:gdLst>
              <a:gd name="connsiteX0" fmla="*/ 0 w 8085002"/>
              <a:gd name="connsiteY0" fmla="*/ 0 h 149279"/>
              <a:gd name="connsiteX1" fmla="*/ 8085002 w 8085002"/>
              <a:gd name="connsiteY1" fmla="*/ 0 h 149279"/>
              <a:gd name="connsiteX2" fmla="*/ 8085002 w 8085002"/>
              <a:gd name="connsiteY2" fmla="*/ 149279 h 149279"/>
              <a:gd name="connsiteX3" fmla="*/ 0 w 8085002"/>
              <a:gd name="connsiteY3" fmla="*/ 149279 h 149279"/>
            </a:gdLst>
            <a:ahLst/>
            <a:cxnLst>
              <a:cxn ang="0">
                <a:pos x="connsiteX0" y="connsiteY0"/>
              </a:cxn>
              <a:cxn ang="0">
                <a:pos x="connsiteX1" y="connsiteY1"/>
              </a:cxn>
              <a:cxn ang="0">
                <a:pos x="connsiteX2" y="connsiteY2"/>
              </a:cxn>
              <a:cxn ang="0">
                <a:pos x="connsiteX3" y="connsiteY3"/>
              </a:cxn>
            </a:cxnLst>
            <a:rect l="l" t="t" r="r" b="b"/>
            <a:pathLst>
              <a:path w="8085002" h="149279">
                <a:moveTo>
                  <a:pt x="0" y="0"/>
                </a:moveTo>
                <a:lnTo>
                  <a:pt x="8085002" y="0"/>
                </a:lnTo>
                <a:lnTo>
                  <a:pt x="8085002" y="149279"/>
                </a:lnTo>
                <a:lnTo>
                  <a:pt x="0" y="149279"/>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ierstadt"/>
              <a:ea typeface="+mn-ea"/>
              <a:cs typeface="+mn-cs"/>
            </a:endParaRPr>
          </a:p>
        </p:txBody>
      </p:sp>
    </p:spTree>
    <p:extLst>
      <p:ext uri="{BB962C8B-B14F-4D97-AF65-F5344CB8AC3E}">
        <p14:creationId xmlns:p14="http://schemas.microsoft.com/office/powerpoint/2010/main" val="61443470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DE57300-C7FF-4578-99A0-42B0295B12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DB8F8250-7A81-4A19-87AD-FFB2CE4E39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99F38FC-2DEA-2647-C409-EF75720C10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6" name="Rectangle 15">
            <a:extLst>
              <a:ext uri="{FF2B5EF4-FFF2-40B4-BE49-F238E27FC236}">
                <a16:creationId xmlns:a16="http://schemas.microsoft.com/office/drawing/2014/main" id="{9E10BDB4-64F2-477D-A03B-9F8352D5E0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799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ierstadt"/>
              <a:ea typeface="+mn-ea"/>
              <a:cs typeface="+mn-cs"/>
            </a:endParaRPr>
          </a:p>
        </p:txBody>
      </p:sp>
      <p:pic>
        <p:nvPicPr>
          <p:cNvPr id="5" name="Content Placeholder 4" descr="A laptop screen on the desk in an industrial factory.">
            <a:extLst>
              <a:ext uri="{FF2B5EF4-FFF2-40B4-BE49-F238E27FC236}">
                <a16:creationId xmlns:a16="http://schemas.microsoft.com/office/drawing/2014/main" id="{1C65B553-5078-41A9-9D6E-434DDD2A43AA}"/>
              </a:ext>
            </a:extLst>
          </p:cNvPr>
          <p:cNvPicPr>
            <a:picLocks noGrp="1" noChangeAspect="1"/>
          </p:cNvPicPr>
          <p:nvPr>
            <p:ph sz="half" idx="1"/>
          </p:nvPr>
        </p:nvPicPr>
        <p:blipFill>
          <a:blip r:embed="rId3"/>
          <a:srcRect t="7013" r="1" b="15688"/>
          <a:stretch/>
        </p:blipFill>
        <p:spPr>
          <a:xfrm>
            <a:off x="517864" y="1863633"/>
            <a:ext cx="8687096" cy="4482371"/>
          </a:xfrm>
          <a:prstGeom prst="rect">
            <a:avLst/>
          </a:prstGeom>
        </p:spPr>
      </p:pic>
      <p:sp>
        <p:nvSpPr>
          <p:cNvPr id="2" name="Title 1">
            <a:extLst>
              <a:ext uri="{FF2B5EF4-FFF2-40B4-BE49-F238E27FC236}">
                <a16:creationId xmlns:a16="http://schemas.microsoft.com/office/drawing/2014/main" id="{7B817F0C-9248-2C95-83D7-454A277C2FBA}"/>
              </a:ext>
            </a:extLst>
          </p:cNvPr>
          <p:cNvSpPr>
            <a:spLocks noGrp="1"/>
          </p:cNvSpPr>
          <p:nvPr>
            <p:ph type="title"/>
          </p:nvPr>
        </p:nvSpPr>
        <p:spPr>
          <a:xfrm>
            <a:off x="517865" y="976160"/>
            <a:ext cx="8686800" cy="813063"/>
          </a:xfrm>
        </p:spPr>
        <p:txBody>
          <a:bodyPr vert="horz" lIns="91440" tIns="45720" rIns="91440" bIns="45720" rtlCol="0" anchor="t">
            <a:normAutofit/>
          </a:bodyPr>
          <a:lstStyle/>
          <a:p>
            <a:r>
              <a:rPr lang="en-US" sz="4400"/>
              <a:t>Tool 4: FreshBooks</a:t>
            </a:r>
          </a:p>
        </p:txBody>
      </p:sp>
      <p:sp>
        <p:nvSpPr>
          <p:cNvPr id="4" name="Content Placeholder 3">
            <a:extLst>
              <a:ext uri="{FF2B5EF4-FFF2-40B4-BE49-F238E27FC236}">
                <a16:creationId xmlns:a16="http://schemas.microsoft.com/office/drawing/2014/main" id="{3D1501FB-2F07-7A4F-931F-07FF439BA811}"/>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9631680" y="1863632"/>
            <a:ext cx="2042449" cy="4482371"/>
          </a:xfrm>
        </p:spPr>
        <p:txBody>
          <a:bodyPr>
            <a:normAutofit/>
          </a:bodyPr>
          <a:lstStyle/>
          <a:p>
            <a:pPr marL="0" indent="0">
              <a:spcBef>
                <a:spcPts val="2500"/>
              </a:spcBef>
              <a:buNone/>
            </a:pPr>
            <a:endParaRPr lang="en-IN" sz="1400" b="1"/>
          </a:p>
          <a:p>
            <a:pPr marL="0" lvl="1" indent="0">
              <a:buNone/>
            </a:pPr>
            <a:r>
              <a:rPr lang="en-IN" sz="1400"/>
              <a:t>FreshBooks is an online accounting software that offers users various financial management and project management features. It is useful for invoicing, tracking expenses, creating budgets, time tracking, and project management.</a:t>
            </a:r>
          </a:p>
        </p:txBody>
      </p:sp>
      <p:sp>
        <p:nvSpPr>
          <p:cNvPr id="18" name="Rectangle 17">
            <a:extLst>
              <a:ext uri="{FF2B5EF4-FFF2-40B4-BE49-F238E27FC236}">
                <a16:creationId xmlns:a16="http://schemas.microsoft.com/office/drawing/2014/main" id="{887F59F2-5FBC-40CD-AD35-376AECE49EA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65" y="508090"/>
            <a:ext cx="8111230"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ierstadt"/>
              <a:ea typeface="+mn-ea"/>
              <a:cs typeface="+mn-cs"/>
            </a:endParaRPr>
          </a:p>
        </p:txBody>
      </p:sp>
      <p:sp>
        <p:nvSpPr>
          <p:cNvPr id="20" name="Freeform: Shape 19">
            <a:extLst>
              <a:ext uri="{FF2B5EF4-FFF2-40B4-BE49-F238E27FC236}">
                <a16:creationId xmlns:a16="http://schemas.microsoft.com/office/drawing/2014/main" id="{E94EA6C1-5B73-CB10-F9FB-B671500CC2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69" y="508090"/>
            <a:ext cx="8686800" cy="149279"/>
          </a:xfrm>
          <a:custGeom>
            <a:avLst/>
            <a:gdLst>
              <a:gd name="connsiteX0" fmla="*/ 0 w 8085002"/>
              <a:gd name="connsiteY0" fmla="*/ 0 h 149279"/>
              <a:gd name="connsiteX1" fmla="*/ 8085002 w 8085002"/>
              <a:gd name="connsiteY1" fmla="*/ 0 h 149279"/>
              <a:gd name="connsiteX2" fmla="*/ 8085002 w 8085002"/>
              <a:gd name="connsiteY2" fmla="*/ 149279 h 149279"/>
              <a:gd name="connsiteX3" fmla="*/ 0 w 8085002"/>
              <a:gd name="connsiteY3" fmla="*/ 149279 h 149279"/>
            </a:gdLst>
            <a:ahLst/>
            <a:cxnLst>
              <a:cxn ang="0">
                <a:pos x="connsiteX0" y="connsiteY0"/>
              </a:cxn>
              <a:cxn ang="0">
                <a:pos x="connsiteX1" y="connsiteY1"/>
              </a:cxn>
              <a:cxn ang="0">
                <a:pos x="connsiteX2" y="connsiteY2"/>
              </a:cxn>
              <a:cxn ang="0">
                <a:pos x="connsiteX3" y="connsiteY3"/>
              </a:cxn>
            </a:cxnLst>
            <a:rect l="l" t="t" r="r" b="b"/>
            <a:pathLst>
              <a:path w="8085002" h="149279">
                <a:moveTo>
                  <a:pt x="0" y="0"/>
                </a:moveTo>
                <a:lnTo>
                  <a:pt x="8085002" y="0"/>
                </a:lnTo>
                <a:lnTo>
                  <a:pt x="8085002" y="149279"/>
                </a:lnTo>
                <a:lnTo>
                  <a:pt x="0" y="149279"/>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ierstadt"/>
              <a:ea typeface="+mn-ea"/>
              <a:cs typeface="+mn-cs"/>
            </a:endParaRPr>
          </a:p>
        </p:txBody>
      </p:sp>
    </p:spTree>
    <p:extLst>
      <p:ext uri="{BB962C8B-B14F-4D97-AF65-F5344CB8AC3E}">
        <p14:creationId xmlns:p14="http://schemas.microsoft.com/office/powerpoint/2010/main" val="388258190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EEF92585-7A99-6108-9663-8C59032742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799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ierstadt"/>
              <a:ea typeface="+mn-ea"/>
              <a:cs typeface="+mn-cs"/>
            </a:endParaRPr>
          </a:p>
        </p:txBody>
      </p:sp>
      <p:sp>
        <p:nvSpPr>
          <p:cNvPr id="2" name="Title 1">
            <a:extLst>
              <a:ext uri="{FF2B5EF4-FFF2-40B4-BE49-F238E27FC236}">
                <a16:creationId xmlns:a16="http://schemas.microsoft.com/office/drawing/2014/main" id="{5E1C7ACB-C29D-62DD-CBB3-E5488FD5EAA6}"/>
              </a:ext>
            </a:extLst>
          </p:cNvPr>
          <p:cNvSpPr>
            <a:spLocks noGrp="1"/>
          </p:cNvSpPr>
          <p:nvPr>
            <p:ph type="title"/>
          </p:nvPr>
        </p:nvSpPr>
        <p:spPr>
          <a:xfrm>
            <a:off x="954823" y="2237089"/>
            <a:ext cx="4265763" cy="1441776"/>
          </a:xfrm>
        </p:spPr>
        <p:txBody>
          <a:bodyPr anchor="t">
            <a:normAutofit/>
          </a:bodyPr>
          <a:lstStyle/>
          <a:p>
            <a:r>
              <a:rPr lang="en-IN" sz="4200"/>
              <a:t>Tool 5: Zoho Books</a:t>
            </a:r>
          </a:p>
        </p:txBody>
      </p:sp>
      <p:sp>
        <p:nvSpPr>
          <p:cNvPr id="3" name="Content Placeholder 2">
            <a:extLst>
              <a:ext uri="{FF2B5EF4-FFF2-40B4-BE49-F238E27FC236}">
                <a16:creationId xmlns:a16="http://schemas.microsoft.com/office/drawing/2014/main" id="{4FAB38B0-8211-2B87-6414-FEB1C061864D}"/>
              </a:ext>
            </a:extLst>
          </p:cNvPr>
          <p:cNvSpPr>
            <a:spLocks noGrp="1"/>
          </p:cNvSpPr>
          <p:nvPr>
            <p:ph idx="1"/>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871353" y="2328086"/>
            <a:ext cx="5269831" cy="3445399"/>
          </a:xfrm>
        </p:spPr>
        <p:txBody>
          <a:bodyPr>
            <a:normAutofit/>
          </a:bodyPr>
          <a:lstStyle/>
          <a:p>
            <a:pPr marL="0" indent="0">
              <a:spcBef>
                <a:spcPts val="2500"/>
              </a:spcBef>
              <a:buNone/>
            </a:pPr>
            <a:endParaRPr lang="en-IN" sz="1400" b="1"/>
          </a:p>
          <a:p>
            <a:pPr marL="0" lvl="1" indent="0">
              <a:buNone/>
            </a:pPr>
            <a:r>
              <a:rPr lang="en-IN" sz="1400"/>
              <a:t>Zoho Books is an online accounting software that offers a suite of financial management tools, including managing finances, creating budgets, and tracking expenses. It also provides features such as invoicing, time tracking, and inventory management, making it a comprehensive solution for small businesses.</a:t>
            </a:r>
          </a:p>
        </p:txBody>
      </p:sp>
    </p:spTree>
    <p:extLst>
      <p:ext uri="{BB962C8B-B14F-4D97-AF65-F5344CB8AC3E}">
        <p14:creationId xmlns:p14="http://schemas.microsoft.com/office/powerpoint/2010/main" val="54045127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DE57300-C7FF-4578-99A0-42B0295B12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DB8F8250-7A81-4A19-87AD-FFB2CE4E39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499F38FC-2DEA-2647-C409-EF75720C10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26E9A97B-1917-9176-B980-E15E8CBDB12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F3FF94B3-6D3E-44FE-BB02-A9027C0003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62168" y="6209925"/>
            <a:ext cx="5021183" cy="4571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7" name="Rectangle 16">
            <a:extLst>
              <a:ext uri="{FF2B5EF4-FFF2-40B4-BE49-F238E27FC236}">
                <a16:creationId xmlns:a16="http://schemas.microsoft.com/office/drawing/2014/main" id="{C7EFAAB5-34A3-C2FC-70BA-7720CC8ADB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ierstadt"/>
              <a:ea typeface="+mn-ea"/>
              <a:cs typeface="+mn-cs"/>
            </a:endParaRPr>
          </a:p>
        </p:txBody>
      </p:sp>
      <p:sp>
        <p:nvSpPr>
          <p:cNvPr id="2" name="Title 1">
            <a:extLst>
              <a:ext uri="{FF2B5EF4-FFF2-40B4-BE49-F238E27FC236}">
                <a16:creationId xmlns:a16="http://schemas.microsoft.com/office/drawing/2014/main" id="{D2CFAB1D-DA63-0729-2EEF-9B61D0752953}"/>
              </a:ext>
            </a:extLst>
          </p:cNvPr>
          <p:cNvSpPr>
            <a:spLocks noGrp="1"/>
          </p:cNvSpPr>
          <p:nvPr>
            <p:ph type="title"/>
          </p:nvPr>
        </p:nvSpPr>
        <p:spPr>
          <a:xfrm>
            <a:off x="521208" y="1211766"/>
            <a:ext cx="7237052" cy="4727988"/>
          </a:xfrm>
        </p:spPr>
        <p:txBody>
          <a:bodyPr vert="horz" lIns="91440" tIns="45720" rIns="91440" bIns="45720" rtlCol="0" anchor="b">
            <a:normAutofit/>
          </a:bodyPr>
          <a:lstStyle/>
          <a:p>
            <a:r>
              <a:rPr lang="en-US" sz="7400"/>
              <a:t>Introduction</a:t>
            </a:r>
          </a:p>
        </p:txBody>
      </p:sp>
      <p:sp>
        <p:nvSpPr>
          <p:cNvPr id="19" name="Freeform: Shape 18">
            <a:extLst>
              <a:ext uri="{FF2B5EF4-FFF2-40B4-BE49-F238E27FC236}">
                <a16:creationId xmlns:a16="http://schemas.microsoft.com/office/drawing/2014/main" id="{A8A44BC8-2508-4575-75F6-0ED3F11E721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69" y="6208776"/>
            <a:ext cx="7269480" cy="149279"/>
          </a:xfrm>
          <a:custGeom>
            <a:avLst/>
            <a:gdLst>
              <a:gd name="connsiteX0" fmla="*/ 0 w 8085002"/>
              <a:gd name="connsiteY0" fmla="*/ 0 h 149279"/>
              <a:gd name="connsiteX1" fmla="*/ 8085002 w 8085002"/>
              <a:gd name="connsiteY1" fmla="*/ 0 h 149279"/>
              <a:gd name="connsiteX2" fmla="*/ 8085002 w 8085002"/>
              <a:gd name="connsiteY2" fmla="*/ 149279 h 149279"/>
              <a:gd name="connsiteX3" fmla="*/ 0 w 8085002"/>
              <a:gd name="connsiteY3" fmla="*/ 149279 h 149279"/>
            </a:gdLst>
            <a:ahLst/>
            <a:cxnLst>
              <a:cxn ang="0">
                <a:pos x="connsiteX0" y="connsiteY0"/>
              </a:cxn>
              <a:cxn ang="0">
                <a:pos x="connsiteX1" y="connsiteY1"/>
              </a:cxn>
              <a:cxn ang="0">
                <a:pos x="connsiteX2" y="connsiteY2"/>
              </a:cxn>
              <a:cxn ang="0">
                <a:pos x="connsiteX3" y="connsiteY3"/>
              </a:cxn>
            </a:cxnLst>
            <a:rect l="l" t="t" r="r" b="b"/>
            <a:pathLst>
              <a:path w="8085002" h="149279">
                <a:moveTo>
                  <a:pt x="0" y="0"/>
                </a:moveTo>
                <a:lnTo>
                  <a:pt x="8085002" y="0"/>
                </a:lnTo>
                <a:lnTo>
                  <a:pt x="8085002" y="149279"/>
                </a:lnTo>
                <a:lnTo>
                  <a:pt x="0" y="149279"/>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ierstadt"/>
              <a:ea typeface="+mn-ea"/>
              <a:cs typeface="+mn-cs"/>
            </a:endParaRPr>
          </a:p>
        </p:txBody>
      </p:sp>
    </p:spTree>
    <p:extLst>
      <p:ext uri="{BB962C8B-B14F-4D97-AF65-F5344CB8AC3E}">
        <p14:creationId xmlns:p14="http://schemas.microsoft.com/office/powerpoint/2010/main" val="342578452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wd">
                                    <p:tmPct val="15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DE57300-C7FF-4578-99A0-42B0295B12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DB8F8250-7A81-4A19-87AD-FFB2CE4E39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499F38FC-2DEA-2647-C409-EF75720C10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26E9A97B-1917-9176-B980-E15E8CBDB12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F3FF94B3-6D3E-44FE-BB02-A9027C0003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62168" y="6209925"/>
            <a:ext cx="5021183" cy="4571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7" name="Rectangle 16">
            <a:extLst>
              <a:ext uri="{FF2B5EF4-FFF2-40B4-BE49-F238E27FC236}">
                <a16:creationId xmlns:a16="http://schemas.microsoft.com/office/drawing/2014/main" id="{C7EFAAB5-34A3-C2FC-70BA-7720CC8ADB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ierstadt"/>
              <a:ea typeface="+mn-ea"/>
              <a:cs typeface="+mn-cs"/>
            </a:endParaRPr>
          </a:p>
        </p:txBody>
      </p:sp>
      <p:sp>
        <p:nvSpPr>
          <p:cNvPr id="2" name="Title 1">
            <a:extLst>
              <a:ext uri="{FF2B5EF4-FFF2-40B4-BE49-F238E27FC236}">
                <a16:creationId xmlns:a16="http://schemas.microsoft.com/office/drawing/2014/main" id="{690B712D-2B64-42E9-266E-C5B95B033260}"/>
              </a:ext>
            </a:extLst>
          </p:cNvPr>
          <p:cNvSpPr>
            <a:spLocks noGrp="1"/>
          </p:cNvSpPr>
          <p:nvPr>
            <p:ph type="title"/>
          </p:nvPr>
        </p:nvSpPr>
        <p:spPr>
          <a:xfrm>
            <a:off x="521208" y="1211766"/>
            <a:ext cx="7237052" cy="4727988"/>
          </a:xfrm>
        </p:spPr>
        <p:txBody>
          <a:bodyPr vert="horz" lIns="91440" tIns="45720" rIns="91440" bIns="45720" rtlCol="0" anchor="b">
            <a:normAutofit/>
          </a:bodyPr>
          <a:lstStyle/>
          <a:p>
            <a:r>
              <a:rPr lang="en-US" sz="7400"/>
              <a:t>Budgeting Techniques</a:t>
            </a:r>
          </a:p>
        </p:txBody>
      </p:sp>
      <p:sp>
        <p:nvSpPr>
          <p:cNvPr id="19" name="Freeform: Shape 18">
            <a:extLst>
              <a:ext uri="{FF2B5EF4-FFF2-40B4-BE49-F238E27FC236}">
                <a16:creationId xmlns:a16="http://schemas.microsoft.com/office/drawing/2014/main" id="{A8A44BC8-2508-4575-75F6-0ED3F11E721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69" y="6208776"/>
            <a:ext cx="7269480" cy="149279"/>
          </a:xfrm>
          <a:custGeom>
            <a:avLst/>
            <a:gdLst>
              <a:gd name="connsiteX0" fmla="*/ 0 w 8085002"/>
              <a:gd name="connsiteY0" fmla="*/ 0 h 149279"/>
              <a:gd name="connsiteX1" fmla="*/ 8085002 w 8085002"/>
              <a:gd name="connsiteY1" fmla="*/ 0 h 149279"/>
              <a:gd name="connsiteX2" fmla="*/ 8085002 w 8085002"/>
              <a:gd name="connsiteY2" fmla="*/ 149279 h 149279"/>
              <a:gd name="connsiteX3" fmla="*/ 0 w 8085002"/>
              <a:gd name="connsiteY3" fmla="*/ 149279 h 149279"/>
            </a:gdLst>
            <a:ahLst/>
            <a:cxnLst>
              <a:cxn ang="0">
                <a:pos x="connsiteX0" y="connsiteY0"/>
              </a:cxn>
              <a:cxn ang="0">
                <a:pos x="connsiteX1" y="connsiteY1"/>
              </a:cxn>
              <a:cxn ang="0">
                <a:pos x="connsiteX2" y="connsiteY2"/>
              </a:cxn>
              <a:cxn ang="0">
                <a:pos x="connsiteX3" y="connsiteY3"/>
              </a:cxn>
            </a:cxnLst>
            <a:rect l="l" t="t" r="r" b="b"/>
            <a:pathLst>
              <a:path w="8085002" h="149279">
                <a:moveTo>
                  <a:pt x="0" y="0"/>
                </a:moveTo>
                <a:lnTo>
                  <a:pt x="8085002" y="0"/>
                </a:lnTo>
                <a:lnTo>
                  <a:pt x="8085002" y="149279"/>
                </a:lnTo>
                <a:lnTo>
                  <a:pt x="0" y="149279"/>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ierstadt"/>
              <a:ea typeface="+mn-ea"/>
              <a:cs typeface="+mn-cs"/>
            </a:endParaRPr>
          </a:p>
        </p:txBody>
      </p:sp>
    </p:spTree>
    <p:extLst>
      <p:ext uri="{BB962C8B-B14F-4D97-AF65-F5344CB8AC3E}">
        <p14:creationId xmlns:p14="http://schemas.microsoft.com/office/powerpoint/2010/main" val="255568863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DE57300-C7FF-4578-99A0-42B0295B12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DB8F8250-7A81-4A19-87AD-FFB2CE4E39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99F38FC-2DEA-2647-C409-EF75720C10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6" name="Rectangle 15">
            <a:extLst>
              <a:ext uri="{FF2B5EF4-FFF2-40B4-BE49-F238E27FC236}">
                <a16:creationId xmlns:a16="http://schemas.microsoft.com/office/drawing/2014/main" id="{9E10BDB4-64F2-477D-A03B-9F8352D5E0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799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ierstadt"/>
              <a:ea typeface="+mn-ea"/>
              <a:cs typeface="+mn-cs"/>
            </a:endParaRPr>
          </a:p>
        </p:txBody>
      </p:sp>
      <p:pic>
        <p:nvPicPr>
          <p:cNvPr id="5" name="Content Placeholder 4" descr="bussiness growth:dollar in dirt with keyboard and coin">
            <a:extLst>
              <a:ext uri="{FF2B5EF4-FFF2-40B4-BE49-F238E27FC236}">
                <a16:creationId xmlns:a16="http://schemas.microsoft.com/office/drawing/2014/main" id="{9D40D6C4-2740-46BF-B20F-F7BD2386E329}"/>
              </a:ext>
            </a:extLst>
          </p:cNvPr>
          <p:cNvPicPr>
            <a:picLocks noGrp="1" noChangeAspect="1"/>
          </p:cNvPicPr>
          <p:nvPr>
            <p:ph sz="half" idx="1"/>
          </p:nvPr>
        </p:nvPicPr>
        <p:blipFill>
          <a:blip r:embed="rId3"/>
          <a:srcRect t="22699" r="1" b="1"/>
          <a:stretch/>
        </p:blipFill>
        <p:spPr>
          <a:xfrm>
            <a:off x="517864" y="1863633"/>
            <a:ext cx="8687096" cy="4482371"/>
          </a:xfrm>
          <a:prstGeom prst="rect">
            <a:avLst/>
          </a:prstGeom>
        </p:spPr>
      </p:pic>
      <p:sp>
        <p:nvSpPr>
          <p:cNvPr id="2" name="Title 1">
            <a:extLst>
              <a:ext uri="{FF2B5EF4-FFF2-40B4-BE49-F238E27FC236}">
                <a16:creationId xmlns:a16="http://schemas.microsoft.com/office/drawing/2014/main" id="{46566F93-A097-3F4D-2B05-45E8EBBC086B}"/>
              </a:ext>
            </a:extLst>
          </p:cNvPr>
          <p:cNvSpPr>
            <a:spLocks noGrp="1"/>
          </p:cNvSpPr>
          <p:nvPr>
            <p:ph type="title"/>
          </p:nvPr>
        </p:nvSpPr>
        <p:spPr>
          <a:xfrm>
            <a:off x="517865" y="976160"/>
            <a:ext cx="8686800" cy="813063"/>
          </a:xfrm>
        </p:spPr>
        <p:txBody>
          <a:bodyPr vert="horz" lIns="91440" tIns="45720" rIns="91440" bIns="45720" rtlCol="0" anchor="t">
            <a:normAutofit/>
          </a:bodyPr>
          <a:lstStyle/>
          <a:p>
            <a:r>
              <a:rPr lang="en-US" sz="4400"/>
              <a:t>Zero-based budgeting</a:t>
            </a:r>
          </a:p>
        </p:txBody>
      </p:sp>
      <p:sp>
        <p:nvSpPr>
          <p:cNvPr id="4" name="Content Placeholder 3">
            <a:extLst>
              <a:ext uri="{FF2B5EF4-FFF2-40B4-BE49-F238E27FC236}">
                <a16:creationId xmlns:a16="http://schemas.microsoft.com/office/drawing/2014/main" id="{CEC953C8-421E-FC0C-C5F7-C193644A9C63}"/>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9631680" y="1863632"/>
            <a:ext cx="2042449" cy="4482371"/>
          </a:xfrm>
        </p:spPr>
        <p:txBody>
          <a:bodyPr>
            <a:normAutofit/>
          </a:bodyPr>
          <a:lstStyle/>
          <a:p>
            <a:pPr marL="0" indent="0">
              <a:spcBef>
                <a:spcPts val="2500"/>
              </a:spcBef>
              <a:buNone/>
            </a:pPr>
            <a:endParaRPr lang="en-IN" sz="1400" b="1"/>
          </a:p>
          <a:p>
            <a:pPr marL="0" lvl="1" indent="0">
              <a:buNone/>
            </a:pPr>
            <a:r>
              <a:rPr lang="en-IN" sz="1400"/>
              <a:t>Zero-based budgeting is a budgeting technique that requires startups to justify all expenses, starting from zero, rather than simply basing future budgets on past expenses. This technique can help startups identify unnecessary expenses and allocate resources more effectively.</a:t>
            </a:r>
          </a:p>
        </p:txBody>
      </p:sp>
      <p:sp>
        <p:nvSpPr>
          <p:cNvPr id="18" name="Rectangle 17">
            <a:extLst>
              <a:ext uri="{FF2B5EF4-FFF2-40B4-BE49-F238E27FC236}">
                <a16:creationId xmlns:a16="http://schemas.microsoft.com/office/drawing/2014/main" id="{887F59F2-5FBC-40CD-AD35-376AECE49EA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65" y="508090"/>
            <a:ext cx="8111230"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ierstadt"/>
              <a:ea typeface="+mn-ea"/>
              <a:cs typeface="+mn-cs"/>
            </a:endParaRPr>
          </a:p>
        </p:txBody>
      </p:sp>
      <p:sp>
        <p:nvSpPr>
          <p:cNvPr id="20" name="Freeform: Shape 19">
            <a:extLst>
              <a:ext uri="{FF2B5EF4-FFF2-40B4-BE49-F238E27FC236}">
                <a16:creationId xmlns:a16="http://schemas.microsoft.com/office/drawing/2014/main" id="{E94EA6C1-5B73-CB10-F9FB-B671500CC2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69" y="508090"/>
            <a:ext cx="8686800" cy="149279"/>
          </a:xfrm>
          <a:custGeom>
            <a:avLst/>
            <a:gdLst>
              <a:gd name="connsiteX0" fmla="*/ 0 w 8085002"/>
              <a:gd name="connsiteY0" fmla="*/ 0 h 149279"/>
              <a:gd name="connsiteX1" fmla="*/ 8085002 w 8085002"/>
              <a:gd name="connsiteY1" fmla="*/ 0 h 149279"/>
              <a:gd name="connsiteX2" fmla="*/ 8085002 w 8085002"/>
              <a:gd name="connsiteY2" fmla="*/ 149279 h 149279"/>
              <a:gd name="connsiteX3" fmla="*/ 0 w 8085002"/>
              <a:gd name="connsiteY3" fmla="*/ 149279 h 149279"/>
            </a:gdLst>
            <a:ahLst/>
            <a:cxnLst>
              <a:cxn ang="0">
                <a:pos x="connsiteX0" y="connsiteY0"/>
              </a:cxn>
              <a:cxn ang="0">
                <a:pos x="connsiteX1" y="connsiteY1"/>
              </a:cxn>
              <a:cxn ang="0">
                <a:pos x="connsiteX2" y="connsiteY2"/>
              </a:cxn>
              <a:cxn ang="0">
                <a:pos x="connsiteX3" y="connsiteY3"/>
              </a:cxn>
            </a:cxnLst>
            <a:rect l="l" t="t" r="r" b="b"/>
            <a:pathLst>
              <a:path w="8085002" h="149279">
                <a:moveTo>
                  <a:pt x="0" y="0"/>
                </a:moveTo>
                <a:lnTo>
                  <a:pt x="8085002" y="0"/>
                </a:lnTo>
                <a:lnTo>
                  <a:pt x="8085002" y="149279"/>
                </a:lnTo>
                <a:lnTo>
                  <a:pt x="0" y="149279"/>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ierstadt"/>
              <a:ea typeface="+mn-ea"/>
              <a:cs typeface="+mn-cs"/>
            </a:endParaRPr>
          </a:p>
        </p:txBody>
      </p:sp>
    </p:spTree>
    <p:extLst>
      <p:ext uri="{BB962C8B-B14F-4D97-AF65-F5344CB8AC3E}">
        <p14:creationId xmlns:p14="http://schemas.microsoft.com/office/powerpoint/2010/main" val="46138707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DE57300-C7FF-4578-99A0-42B0295B12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DB8F8250-7A81-4A19-87AD-FFB2CE4E39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99F38FC-2DEA-2647-C409-EF75720C10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6" name="Rectangle 15">
            <a:extLst>
              <a:ext uri="{FF2B5EF4-FFF2-40B4-BE49-F238E27FC236}">
                <a16:creationId xmlns:a16="http://schemas.microsoft.com/office/drawing/2014/main" id="{9E10BDB4-64F2-477D-A03B-9F8352D5E0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799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ierstadt"/>
              <a:ea typeface="+mn-ea"/>
              <a:cs typeface="+mn-cs"/>
            </a:endParaRPr>
          </a:p>
        </p:txBody>
      </p:sp>
      <p:pic>
        <p:nvPicPr>
          <p:cNvPr id="5" name="Content Placeholder 4" descr="A balance between coin stacks and a car figure">
            <a:extLst>
              <a:ext uri="{FF2B5EF4-FFF2-40B4-BE49-F238E27FC236}">
                <a16:creationId xmlns:a16="http://schemas.microsoft.com/office/drawing/2014/main" id="{1D7898E6-A03D-4CD5-B6E7-6614C8BEB198}"/>
              </a:ext>
            </a:extLst>
          </p:cNvPr>
          <p:cNvPicPr>
            <a:picLocks noGrp="1" noChangeAspect="1"/>
          </p:cNvPicPr>
          <p:nvPr>
            <p:ph sz="half" idx="1"/>
          </p:nvPr>
        </p:nvPicPr>
        <p:blipFill>
          <a:blip r:embed="rId3"/>
          <a:srcRect t="11284" r="1" b="11417"/>
          <a:stretch/>
        </p:blipFill>
        <p:spPr>
          <a:xfrm>
            <a:off x="517864" y="1863633"/>
            <a:ext cx="8687096" cy="4482371"/>
          </a:xfrm>
          <a:prstGeom prst="rect">
            <a:avLst/>
          </a:prstGeom>
        </p:spPr>
      </p:pic>
      <p:sp>
        <p:nvSpPr>
          <p:cNvPr id="2" name="Title 1">
            <a:extLst>
              <a:ext uri="{FF2B5EF4-FFF2-40B4-BE49-F238E27FC236}">
                <a16:creationId xmlns:a16="http://schemas.microsoft.com/office/drawing/2014/main" id="{B5A53415-A54F-A11B-381B-63CCA5E1D012}"/>
              </a:ext>
            </a:extLst>
          </p:cNvPr>
          <p:cNvSpPr>
            <a:spLocks noGrp="1"/>
          </p:cNvSpPr>
          <p:nvPr>
            <p:ph type="title"/>
          </p:nvPr>
        </p:nvSpPr>
        <p:spPr>
          <a:xfrm>
            <a:off x="517865" y="976160"/>
            <a:ext cx="8686800" cy="813063"/>
          </a:xfrm>
        </p:spPr>
        <p:txBody>
          <a:bodyPr vert="horz" lIns="91440" tIns="45720" rIns="91440" bIns="45720" rtlCol="0" anchor="t">
            <a:normAutofit/>
          </a:bodyPr>
          <a:lstStyle/>
          <a:p>
            <a:r>
              <a:rPr lang="en-US" sz="4400"/>
              <a:t>Activity-based budgeting</a:t>
            </a:r>
          </a:p>
        </p:txBody>
      </p:sp>
      <p:sp>
        <p:nvSpPr>
          <p:cNvPr id="4" name="Content Placeholder 3">
            <a:extLst>
              <a:ext uri="{FF2B5EF4-FFF2-40B4-BE49-F238E27FC236}">
                <a16:creationId xmlns:a16="http://schemas.microsoft.com/office/drawing/2014/main" id="{0B34F848-89A1-AFB3-4508-7E11E207AABF}"/>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9631680" y="1863632"/>
            <a:ext cx="2042449" cy="4482371"/>
          </a:xfrm>
        </p:spPr>
        <p:txBody>
          <a:bodyPr>
            <a:normAutofit/>
          </a:bodyPr>
          <a:lstStyle/>
          <a:p>
            <a:pPr marL="0" indent="0">
              <a:spcBef>
                <a:spcPts val="2500"/>
              </a:spcBef>
              <a:buNone/>
            </a:pPr>
            <a:endParaRPr lang="en-IN" sz="1400" b="1"/>
          </a:p>
          <a:p>
            <a:pPr marL="0" lvl="1" indent="0">
              <a:buNone/>
            </a:pPr>
            <a:r>
              <a:rPr lang="en-IN" sz="1400"/>
              <a:t>Activity-based budgeting is a budgeting technique that helps startups identify cost drivers and allocate resources more efficiently by focusing on the activities that drive costs.</a:t>
            </a:r>
          </a:p>
        </p:txBody>
      </p:sp>
      <p:sp>
        <p:nvSpPr>
          <p:cNvPr id="18" name="Rectangle 17">
            <a:extLst>
              <a:ext uri="{FF2B5EF4-FFF2-40B4-BE49-F238E27FC236}">
                <a16:creationId xmlns:a16="http://schemas.microsoft.com/office/drawing/2014/main" id="{887F59F2-5FBC-40CD-AD35-376AECE49EA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65" y="508090"/>
            <a:ext cx="8111230"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ierstadt"/>
              <a:ea typeface="+mn-ea"/>
              <a:cs typeface="+mn-cs"/>
            </a:endParaRPr>
          </a:p>
        </p:txBody>
      </p:sp>
      <p:sp>
        <p:nvSpPr>
          <p:cNvPr id="20" name="Freeform: Shape 19">
            <a:extLst>
              <a:ext uri="{FF2B5EF4-FFF2-40B4-BE49-F238E27FC236}">
                <a16:creationId xmlns:a16="http://schemas.microsoft.com/office/drawing/2014/main" id="{E94EA6C1-5B73-CB10-F9FB-B671500CC2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69" y="508090"/>
            <a:ext cx="8686800" cy="149279"/>
          </a:xfrm>
          <a:custGeom>
            <a:avLst/>
            <a:gdLst>
              <a:gd name="connsiteX0" fmla="*/ 0 w 8085002"/>
              <a:gd name="connsiteY0" fmla="*/ 0 h 149279"/>
              <a:gd name="connsiteX1" fmla="*/ 8085002 w 8085002"/>
              <a:gd name="connsiteY1" fmla="*/ 0 h 149279"/>
              <a:gd name="connsiteX2" fmla="*/ 8085002 w 8085002"/>
              <a:gd name="connsiteY2" fmla="*/ 149279 h 149279"/>
              <a:gd name="connsiteX3" fmla="*/ 0 w 8085002"/>
              <a:gd name="connsiteY3" fmla="*/ 149279 h 149279"/>
            </a:gdLst>
            <a:ahLst/>
            <a:cxnLst>
              <a:cxn ang="0">
                <a:pos x="connsiteX0" y="connsiteY0"/>
              </a:cxn>
              <a:cxn ang="0">
                <a:pos x="connsiteX1" y="connsiteY1"/>
              </a:cxn>
              <a:cxn ang="0">
                <a:pos x="connsiteX2" y="connsiteY2"/>
              </a:cxn>
              <a:cxn ang="0">
                <a:pos x="connsiteX3" y="connsiteY3"/>
              </a:cxn>
            </a:cxnLst>
            <a:rect l="l" t="t" r="r" b="b"/>
            <a:pathLst>
              <a:path w="8085002" h="149279">
                <a:moveTo>
                  <a:pt x="0" y="0"/>
                </a:moveTo>
                <a:lnTo>
                  <a:pt x="8085002" y="0"/>
                </a:lnTo>
                <a:lnTo>
                  <a:pt x="8085002" y="149279"/>
                </a:lnTo>
                <a:lnTo>
                  <a:pt x="0" y="149279"/>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ierstadt"/>
              <a:ea typeface="+mn-ea"/>
              <a:cs typeface="+mn-cs"/>
            </a:endParaRPr>
          </a:p>
        </p:txBody>
      </p:sp>
    </p:spTree>
    <p:extLst>
      <p:ext uri="{BB962C8B-B14F-4D97-AF65-F5344CB8AC3E}">
        <p14:creationId xmlns:p14="http://schemas.microsoft.com/office/powerpoint/2010/main" val="333230605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DE57300-C7FF-4578-99A0-42B0295B12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DB8F8250-7A81-4A19-87AD-FFB2CE4E39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99F38FC-2DEA-2647-C409-EF75720C10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6" name="Rectangle 15">
            <a:extLst>
              <a:ext uri="{FF2B5EF4-FFF2-40B4-BE49-F238E27FC236}">
                <a16:creationId xmlns:a16="http://schemas.microsoft.com/office/drawing/2014/main" id="{9E10BDB4-64F2-477D-A03B-9F8352D5E0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799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ierstadt"/>
              <a:ea typeface="+mn-ea"/>
              <a:cs typeface="+mn-cs"/>
            </a:endParaRPr>
          </a:p>
        </p:txBody>
      </p:sp>
      <p:pic>
        <p:nvPicPr>
          <p:cNvPr id="5" name="Content Placeholder 4" descr="Plants growing out of soil">
            <a:extLst>
              <a:ext uri="{FF2B5EF4-FFF2-40B4-BE49-F238E27FC236}">
                <a16:creationId xmlns:a16="http://schemas.microsoft.com/office/drawing/2014/main" id="{FB58215F-4922-4D1F-982D-646CEBCEDA16}"/>
              </a:ext>
            </a:extLst>
          </p:cNvPr>
          <p:cNvPicPr>
            <a:picLocks noGrp="1" noChangeAspect="1"/>
          </p:cNvPicPr>
          <p:nvPr>
            <p:ph sz="half" idx="1"/>
          </p:nvPr>
        </p:nvPicPr>
        <p:blipFill>
          <a:blip r:embed="rId3"/>
          <a:srcRect t="22699" r="1" b="1"/>
          <a:stretch/>
        </p:blipFill>
        <p:spPr>
          <a:xfrm>
            <a:off x="517864" y="1863633"/>
            <a:ext cx="8687096" cy="4482371"/>
          </a:xfrm>
          <a:prstGeom prst="rect">
            <a:avLst/>
          </a:prstGeom>
        </p:spPr>
      </p:pic>
      <p:sp>
        <p:nvSpPr>
          <p:cNvPr id="2" name="Title 1">
            <a:extLst>
              <a:ext uri="{FF2B5EF4-FFF2-40B4-BE49-F238E27FC236}">
                <a16:creationId xmlns:a16="http://schemas.microsoft.com/office/drawing/2014/main" id="{F9FA0FAF-569F-CA80-27B7-B05912E62C89}"/>
              </a:ext>
            </a:extLst>
          </p:cNvPr>
          <p:cNvSpPr>
            <a:spLocks noGrp="1"/>
          </p:cNvSpPr>
          <p:nvPr>
            <p:ph type="title"/>
          </p:nvPr>
        </p:nvSpPr>
        <p:spPr>
          <a:xfrm>
            <a:off x="517865" y="976160"/>
            <a:ext cx="8686800" cy="813063"/>
          </a:xfrm>
        </p:spPr>
        <p:txBody>
          <a:bodyPr vert="horz" lIns="91440" tIns="45720" rIns="91440" bIns="45720" rtlCol="0" anchor="t">
            <a:normAutofit/>
          </a:bodyPr>
          <a:lstStyle/>
          <a:p>
            <a:r>
              <a:rPr lang="en-US" sz="4400"/>
              <a:t>Incremental Budgeting</a:t>
            </a:r>
          </a:p>
        </p:txBody>
      </p:sp>
      <p:sp>
        <p:nvSpPr>
          <p:cNvPr id="4" name="Content Placeholder 3">
            <a:extLst>
              <a:ext uri="{FF2B5EF4-FFF2-40B4-BE49-F238E27FC236}">
                <a16:creationId xmlns:a16="http://schemas.microsoft.com/office/drawing/2014/main" id="{1CFDA5F0-6931-BE26-044B-F71D0D86477D}"/>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9631680" y="1863632"/>
            <a:ext cx="2042449" cy="4482371"/>
          </a:xfrm>
        </p:spPr>
        <p:txBody>
          <a:bodyPr>
            <a:normAutofit/>
          </a:bodyPr>
          <a:lstStyle/>
          <a:p>
            <a:pPr marL="0" indent="0">
              <a:spcBef>
                <a:spcPts val="2500"/>
              </a:spcBef>
              <a:buNone/>
            </a:pPr>
            <a:endParaRPr lang="en-IN" sz="1400" b="1"/>
          </a:p>
          <a:p>
            <a:pPr marL="0" lvl="1" indent="0">
              <a:buNone/>
            </a:pPr>
            <a:r>
              <a:rPr lang="en-IN" sz="1400"/>
              <a:t>Incremental budgeting is a budgeting technique that uses previous budgets as a starting point and makes adjustments based on changes in the business. This technique can be simple and efficient but may not be as effective in identifying unnecessary expenses.</a:t>
            </a:r>
          </a:p>
        </p:txBody>
      </p:sp>
      <p:sp>
        <p:nvSpPr>
          <p:cNvPr id="18" name="Rectangle 17">
            <a:extLst>
              <a:ext uri="{FF2B5EF4-FFF2-40B4-BE49-F238E27FC236}">
                <a16:creationId xmlns:a16="http://schemas.microsoft.com/office/drawing/2014/main" id="{887F59F2-5FBC-40CD-AD35-376AECE49EA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65" y="508090"/>
            <a:ext cx="8111230"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ierstadt"/>
              <a:ea typeface="+mn-ea"/>
              <a:cs typeface="+mn-cs"/>
            </a:endParaRPr>
          </a:p>
        </p:txBody>
      </p:sp>
      <p:sp>
        <p:nvSpPr>
          <p:cNvPr id="20" name="Freeform: Shape 19">
            <a:extLst>
              <a:ext uri="{FF2B5EF4-FFF2-40B4-BE49-F238E27FC236}">
                <a16:creationId xmlns:a16="http://schemas.microsoft.com/office/drawing/2014/main" id="{E94EA6C1-5B73-CB10-F9FB-B671500CC2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69" y="508090"/>
            <a:ext cx="8686800" cy="149279"/>
          </a:xfrm>
          <a:custGeom>
            <a:avLst/>
            <a:gdLst>
              <a:gd name="connsiteX0" fmla="*/ 0 w 8085002"/>
              <a:gd name="connsiteY0" fmla="*/ 0 h 149279"/>
              <a:gd name="connsiteX1" fmla="*/ 8085002 w 8085002"/>
              <a:gd name="connsiteY1" fmla="*/ 0 h 149279"/>
              <a:gd name="connsiteX2" fmla="*/ 8085002 w 8085002"/>
              <a:gd name="connsiteY2" fmla="*/ 149279 h 149279"/>
              <a:gd name="connsiteX3" fmla="*/ 0 w 8085002"/>
              <a:gd name="connsiteY3" fmla="*/ 149279 h 149279"/>
            </a:gdLst>
            <a:ahLst/>
            <a:cxnLst>
              <a:cxn ang="0">
                <a:pos x="connsiteX0" y="connsiteY0"/>
              </a:cxn>
              <a:cxn ang="0">
                <a:pos x="connsiteX1" y="connsiteY1"/>
              </a:cxn>
              <a:cxn ang="0">
                <a:pos x="connsiteX2" y="connsiteY2"/>
              </a:cxn>
              <a:cxn ang="0">
                <a:pos x="connsiteX3" y="connsiteY3"/>
              </a:cxn>
            </a:cxnLst>
            <a:rect l="l" t="t" r="r" b="b"/>
            <a:pathLst>
              <a:path w="8085002" h="149279">
                <a:moveTo>
                  <a:pt x="0" y="0"/>
                </a:moveTo>
                <a:lnTo>
                  <a:pt x="8085002" y="0"/>
                </a:lnTo>
                <a:lnTo>
                  <a:pt x="8085002" y="149279"/>
                </a:lnTo>
                <a:lnTo>
                  <a:pt x="0" y="149279"/>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ierstadt"/>
              <a:ea typeface="+mn-ea"/>
              <a:cs typeface="+mn-cs"/>
            </a:endParaRPr>
          </a:p>
        </p:txBody>
      </p:sp>
    </p:spTree>
    <p:extLst>
      <p:ext uri="{BB962C8B-B14F-4D97-AF65-F5344CB8AC3E}">
        <p14:creationId xmlns:p14="http://schemas.microsoft.com/office/powerpoint/2010/main" val="5281529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DE57300-C7FF-4578-99A0-42B0295B12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DB8F8250-7A81-4A19-87AD-FFB2CE4E39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499F38FC-2DEA-2647-C409-EF75720C10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26E9A97B-1917-9176-B980-E15E8CBDB12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F3FF94B3-6D3E-44FE-BB02-A9027C0003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62168" y="6209925"/>
            <a:ext cx="5021183" cy="4571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7" name="Rectangle 16">
            <a:extLst>
              <a:ext uri="{FF2B5EF4-FFF2-40B4-BE49-F238E27FC236}">
                <a16:creationId xmlns:a16="http://schemas.microsoft.com/office/drawing/2014/main" id="{C7EFAAB5-34A3-C2FC-70BA-7720CC8ADB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ierstadt"/>
              <a:ea typeface="+mn-ea"/>
              <a:cs typeface="+mn-cs"/>
            </a:endParaRPr>
          </a:p>
        </p:txBody>
      </p:sp>
      <p:sp>
        <p:nvSpPr>
          <p:cNvPr id="2" name="Title 1">
            <a:extLst>
              <a:ext uri="{FF2B5EF4-FFF2-40B4-BE49-F238E27FC236}">
                <a16:creationId xmlns:a16="http://schemas.microsoft.com/office/drawing/2014/main" id="{05DB8631-CFD5-D988-0ED3-796D85AA5FF0}"/>
              </a:ext>
            </a:extLst>
          </p:cNvPr>
          <p:cNvSpPr>
            <a:spLocks noGrp="1"/>
          </p:cNvSpPr>
          <p:nvPr>
            <p:ph type="title"/>
          </p:nvPr>
        </p:nvSpPr>
        <p:spPr>
          <a:xfrm>
            <a:off x="521208" y="1211766"/>
            <a:ext cx="7237052" cy="4727988"/>
          </a:xfrm>
        </p:spPr>
        <p:txBody>
          <a:bodyPr vert="horz" lIns="91440" tIns="45720" rIns="91440" bIns="45720" rtlCol="0" anchor="b">
            <a:normAutofit/>
          </a:bodyPr>
          <a:lstStyle/>
          <a:p>
            <a:r>
              <a:rPr lang="en-US" sz="7400"/>
              <a:t>Forecasting Methods</a:t>
            </a:r>
          </a:p>
        </p:txBody>
      </p:sp>
      <p:sp>
        <p:nvSpPr>
          <p:cNvPr id="19" name="Freeform: Shape 18">
            <a:extLst>
              <a:ext uri="{FF2B5EF4-FFF2-40B4-BE49-F238E27FC236}">
                <a16:creationId xmlns:a16="http://schemas.microsoft.com/office/drawing/2014/main" id="{A8A44BC8-2508-4575-75F6-0ED3F11E721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69" y="6208776"/>
            <a:ext cx="7269480" cy="149279"/>
          </a:xfrm>
          <a:custGeom>
            <a:avLst/>
            <a:gdLst>
              <a:gd name="connsiteX0" fmla="*/ 0 w 8085002"/>
              <a:gd name="connsiteY0" fmla="*/ 0 h 149279"/>
              <a:gd name="connsiteX1" fmla="*/ 8085002 w 8085002"/>
              <a:gd name="connsiteY1" fmla="*/ 0 h 149279"/>
              <a:gd name="connsiteX2" fmla="*/ 8085002 w 8085002"/>
              <a:gd name="connsiteY2" fmla="*/ 149279 h 149279"/>
              <a:gd name="connsiteX3" fmla="*/ 0 w 8085002"/>
              <a:gd name="connsiteY3" fmla="*/ 149279 h 149279"/>
            </a:gdLst>
            <a:ahLst/>
            <a:cxnLst>
              <a:cxn ang="0">
                <a:pos x="connsiteX0" y="connsiteY0"/>
              </a:cxn>
              <a:cxn ang="0">
                <a:pos x="connsiteX1" y="connsiteY1"/>
              </a:cxn>
              <a:cxn ang="0">
                <a:pos x="connsiteX2" y="connsiteY2"/>
              </a:cxn>
              <a:cxn ang="0">
                <a:pos x="connsiteX3" y="connsiteY3"/>
              </a:cxn>
            </a:cxnLst>
            <a:rect l="l" t="t" r="r" b="b"/>
            <a:pathLst>
              <a:path w="8085002" h="149279">
                <a:moveTo>
                  <a:pt x="0" y="0"/>
                </a:moveTo>
                <a:lnTo>
                  <a:pt x="8085002" y="0"/>
                </a:lnTo>
                <a:lnTo>
                  <a:pt x="8085002" y="149279"/>
                </a:lnTo>
                <a:lnTo>
                  <a:pt x="0" y="149279"/>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ierstadt"/>
              <a:ea typeface="+mn-ea"/>
              <a:cs typeface="+mn-cs"/>
            </a:endParaRPr>
          </a:p>
        </p:txBody>
      </p:sp>
    </p:spTree>
    <p:extLst>
      <p:ext uri="{BB962C8B-B14F-4D97-AF65-F5344CB8AC3E}">
        <p14:creationId xmlns:p14="http://schemas.microsoft.com/office/powerpoint/2010/main" val="83789668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DE57300-C7FF-4578-99A0-42B0295B12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DB8F8250-7A81-4A19-87AD-FFB2CE4E39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99F38FC-2DEA-2647-C409-EF75720C10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6" name="Rectangle 15">
            <a:extLst>
              <a:ext uri="{FF2B5EF4-FFF2-40B4-BE49-F238E27FC236}">
                <a16:creationId xmlns:a16="http://schemas.microsoft.com/office/drawing/2014/main" id="{9E10BDB4-64F2-477D-A03B-9F8352D5E0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799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ierstadt"/>
              <a:ea typeface="+mn-ea"/>
              <a:cs typeface="+mn-cs"/>
            </a:endParaRPr>
          </a:p>
        </p:txBody>
      </p:sp>
      <p:pic>
        <p:nvPicPr>
          <p:cNvPr id="5" name="Content Placeholder 4" descr="Businessman is drawing stick figure on white paper. Stick figure was drawn as business person.">
            <a:extLst>
              <a:ext uri="{FF2B5EF4-FFF2-40B4-BE49-F238E27FC236}">
                <a16:creationId xmlns:a16="http://schemas.microsoft.com/office/drawing/2014/main" id="{C45EBCF3-5534-48A3-B7C1-2BE2E1FE40AD}"/>
              </a:ext>
            </a:extLst>
          </p:cNvPr>
          <p:cNvPicPr>
            <a:picLocks noGrp="1" noChangeAspect="1"/>
          </p:cNvPicPr>
          <p:nvPr>
            <p:ph sz="half" idx="1"/>
          </p:nvPr>
        </p:nvPicPr>
        <p:blipFill>
          <a:blip r:embed="rId3"/>
          <a:srcRect t="22098" r="1" b="603"/>
          <a:stretch/>
        </p:blipFill>
        <p:spPr>
          <a:xfrm>
            <a:off x="517864" y="1863633"/>
            <a:ext cx="8687096" cy="4482371"/>
          </a:xfrm>
          <a:prstGeom prst="rect">
            <a:avLst/>
          </a:prstGeom>
        </p:spPr>
      </p:pic>
      <p:sp>
        <p:nvSpPr>
          <p:cNvPr id="2" name="Title 1">
            <a:extLst>
              <a:ext uri="{FF2B5EF4-FFF2-40B4-BE49-F238E27FC236}">
                <a16:creationId xmlns:a16="http://schemas.microsoft.com/office/drawing/2014/main" id="{7A1E0AB6-A334-61CE-3BE7-E94056F786DF}"/>
              </a:ext>
            </a:extLst>
          </p:cNvPr>
          <p:cNvSpPr>
            <a:spLocks noGrp="1"/>
          </p:cNvSpPr>
          <p:nvPr>
            <p:ph type="title"/>
          </p:nvPr>
        </p:nvSpPr>
        <p:spPr>
          <a:xfrm>
            <a:off x="517865" y="976160"/>
            <a:ext cx="8686800" cy="813063"/>
          </a:xfrm>
        </p:spPr>
        <p:txBody>
          <a:bodyPr vert="horz" lIns="91440" tIns="45720" rIns="91440" bIns="45720" rtlCol="0" anchor="t">
            <a:normAutofit/>
          </a:bodyPr>
          <a:lstStyle/>
          <a:p>
            <a:r>
              <a:rPr lang="en-US" sz="4400"/>
              <a:t>Qualitative forecasting</a:t>
            </a:r>
          </a:p>
        </p:txBody>
      </p:sp>
      <p:sp>
        <p:nvSpPr>
          <p:cNvPr id="4" name="Content Placeholder 3">
            <a:extLst>
              <a:ext uri="{FF2B5EF4-FFF2-40B4-BE49-F238E27FC236}">
                <a16:creationId xmlns:a16="http://schemas.microsoft.com/office/drawing/2014/main" id="{EC9FBCE5-E615-EB60-7982-85042EAF0583}"/>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9631680" y="1863632"/>
            <a:ext cx="2042449" cy="4482371"/>
          </a:xfrm>
        </p:spPr>
        <p:txBody>
          <a:bodyPr>
            <a:normAutofit/>
          </a:bodyPr>
          <a:lstStyle/>
          <a:p>
            <a:pPr marL="0" indent="0">
              <a:spcBef>
                <a:spcPts val="2500"/>
              </a:spcBef>
              <a:buNone/>
            </a:pPr>
            <a:endParaRPr lang="en-IN" sz="1400" b="1"/>
          </a:p>
          <a:p>
            <a:pPr marL="0" lvl="1" indent="0">
              <a:buNone/>
            </a:pPr>
            <a:r>
              <a:rPr lang="en-IN" sz="1400"/>
              <a:t>Qualitative forecasting is a method of predicting future financial performance using expert opinions and judgment. It can be useful in situations where there is limited historical data or rapid changes in the business environment.</a:t>
            </a:r>
          </a:p>
        </p:txBody>
      </p:sp>
      <p:sp>
        <p:nvSpPr>
          <p:cNvPr id="18" name="Rectangle 17">
            <a:extLst>
              <a:ext uri="{FF2B5EF4-FFF2-40B4-BE49-F238E27FC236}">
                <a16:creationId xmlns:a16="http://schemas.microsoft.com/office/drawing/2014/main" id="{887F59F2-5FBC-40CD-AD35-376AECE49EA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65" y="508090"/>
            <a:ext cx="8111230"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ierstadt"/>
              <a:ea typeface="+mn-ea"/>
              <a:cs typeface="+mn-cs"/>
            </a:endParaRPr>
          </a:p>
        </p:txBody>
      </p:sp>
      <p:sp>
        <p:nvSpPr>
          <p:cNvPr id="20" name="Freeform: Shape 19">
            <a:extLst>
              <a:ext uri="{FF2B5EF4-FFF2-40B4-BE49-F238E27FC236}">
                <a16:creationId xmlns:a16="http://schemas.microsoft.com/office/drawing/2014/main" id="{E94EA6C1-5B73-CB10-F9FB-B671500CC2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69" y="508090"/>
            <a:ext cx="8686800" cy="149279"/>
          </a:xfrm>
          <a:custGeom>
            <a:avLst/>
            <a:gdLst>
              <a:gd name="connsiteX0" fmla="*/ 0 w 8085002"/>
              <a:gd name="connsiteY0" fmla="*/ 0 h 149279"/>
              <a:gd name="connsiteX1" fmla="*/ 8085002 w 8085002"/>
              <a:gd name="connsiteY1" fmla="*/ 0 h 149279"/>
              <a:gd name="connsiteX2" fmla="*/ 8085002 w 8085002"/>
              <a:gd name="connsiteY2" fmla="*/ 149279 h 149279"/>
              <a:gd name="connsiteX3" fmla="*/ 0 w 8085002"/>
              <a:gd name="connsiteY3" fmla="*/ 149279 h 149279"/>
            </a:gdLst>
            <a:ahLst/>
            <a:cxnLst>
              <a:cxn ang="0">
                <a:pos x="connsiteX0" y="connsiteY0"/>
              </a:cxn>
              <a:cxn ang="0">
                <a:pos x="connsiteX1" y="connsiteY1"/>
              </a:cxn>
              <a:cxn ang="0">
                <a:pos x="connsiteX2" y="connsiteY2"/>
              </a:cxn>
              <a:cxn ang="0">
                <a:pos x="connsiteX3" y="connsiteY3"/>
              </a:cxn>
            </a:cxnLst>
            <a:rect l="l" t="t" r="r" b="b"/>
            <a:pathLst>
              <a:path w="8085002" h="149279">
                <a:moveTo>
                  <a:pt x="0" y="0"/>
                </a:moveTo>
                <a:lnTo>
                  <a:pt x="8085002" y="0"/>
                </a:lnTo>
                <a:lnTo>
                  <a:pt x="8085002" y="149279"/>
                </a:lnTo>
                <a:lnTo>
                  <a:pt x="0" y="149279"/>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ierstadt"/>
              <a:ea typeface="+mn-ea"/>
              <a:cs typeface="+mn-cs"/>
            </a:endParaRPr>
          </a:p>
        </p:txBody>
      </p:sp>
    </p:spTree>
    <p:extLst>
      <p:ext uri="{BB962C8B-B14F-4D97-AF65-F5344CB8AC3E}">
        <p14:creationId xmlns:p14="http://schemas.microsoft.com/office/powerpoint/2010/main" val="19835301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DE57300-C7FF-4578-99A0-42B0295B12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DB8F8250-7A81-4A19-87AD-FFB2CE4E39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99F38FC-2DEA-2647-C409-EF75720C10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6" name="Rectangle 15">
            <a:extLst>
              <a:ext uri="{FF2B5EF4-FFF2-40B4-BE49-F238E27FC236}">
                <a16:creationId xmlns:a16="http://schemas.microsoft.com/office/drawing/2014/main" id="{9E10BDB4-64F2-477D-A03B-9F8352D5E0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799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ierstadt"/>
              <a:ea typeface="+mn-ea"/>
              <a:cs typeface="+mn-cs"/>
            </a:endParaRPr>
          </a:p>
        </p:txBody>
      </p:sp>
      <p:pic>
        <p:nvPicPr>
          <p:cNvPr id="5" name="Content Placeholder 4" descr="Financial graphs on a dark display">
            <a:extLst>
              <a:ext uri="{FF2B5EF4-FFF2-40B4-BE49-F238E27FC236}">
                <a16:creationId xmlns:a16="http://schemas.microsoft.com/office/drawing/2014/main" id="{FE58A8EA-80F7-4D21-A55D-70B93C2AAD06}"/>
              </a:ext>
            </a:extLst>
          </p:cNvPr>
          <p:cNvPicPr>
            <a:picLocks noGrp="1" noChangeAspect="1"/>
          </p:cNvPicPr>
          <p:nvPr>
            <p:ph sz="half" idx="1"/>
          </p:nvPr>
        </p:nvPicPr>
        <p:blipFill>
          <a:blip r:embed="rId3"/>
          <a:srcRect t="15597" r="1" b="1847"/>
          <a:stretch/>
        </p:blipFill>
        <p:spPr>
          <a:xfrm>
            <a:off x="517864" y="1863633"/>
            <a:ext cx="8687096" cy="4482371"/>
          </a:xfrm>
          <a:prstGeom prst="rect">
            <a:avLst/>
          </a:prstGeom>
        </p:spPr>
      </p:pic>
      <p:sp>
        <p:nvSpPr>
          <p:cNvPr id="2" name="Title 1">
            <a:extLst>
              <a:ext uri="{FF2B5EF4-FFF2-40B4-BE49-F238E27FC236}">
                <a16:creationId xmlns:a16="http://schemas.microsoft.com/office/drawing/2014/main" id="{DA126875-1EA0-68EF-93C9-EBDA9AB2F38E}"/>
              </a:ext>
            </a:extLst>
          </p:cNvPr>
          <p:cNvSpPr>
            <a:spLocks noGrp="1"/>
          </p:cNvSpPr>
          <p:nvPr>
            <p:ph type="title"/>
          </p:nvPr>
        </p:nvSpPr>
        <p:spPr>
          <a:xfrm>
            <a:off x="517865" y="976160"/>
            <a:ext cx="8686800" cy="813063"/>
          </a:xfrm>
        </p:spPr>
        <p:txBody>
          <a:bodyPr vert="horz" lIns="91440" tIns="45720" rIns="91440" bIns="45720" rtlCol="0" anchor="t">
            <a:normAutofit/>
          </a:bodyPr>
          <a:lstStyle/>
          <a:p>
            <a:r>
              <a:rPr lang="en-US" sz="4400"/>
              <a:t>Quantitative forecasting</a:t>
            </a:r>
          </a:p>
        </p:txBody>
      </p:sp>
      <p:sp>
        <p:nvSpPr>
          <p:cNvPr id="4" name="Content Placeholder 3">
            <a:extLst>
              <a:ext uri="{FF2B5EF4-FFF2-40B4-BE49-F238E27FC236}">
                <a16:creationId xmlns:a16="http://schemas.microsoft.com/office/drawing/2014/main" id="{B7DFEB9E-E8FB-832B-D9A3-DD178DADBBFD}"/>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9631680" y="1863632"/>
            <a:ext cx="2042449" cy="4482371"/>
          </a:xfrm>
        </p:spPr>
        <p:txBody>
          <a:bodyPr>
            <a:normAutofit/>
          </a:bodyPr>
          <a:lstStyle/>
          <a:p>
            <a:pPr marL="0" indent="0">
              <a:spcBef>
                <a:spcPts val="2500"/>
              </a:spcBef>
              <a:buNone/>
            </a:pPr>
            <a:endParaRPr lang="en-IN" sz="1400" b="1"/>
          </a:p>
          <a:p>
            <a:pPr marL="0" lvl="1" indent="0">
              <a:buNone/>
            </a:pPr>
            <a:r>
              <a:rPr lang="en-IN" sz="1400"/>
              <a:t>Quantitative forecasting uses statistical models such as regression analysis, time series analysis, and trend analysis to predict future financial performance based on historical data.</a:t>
            </a:r>
          </a:p>
        </p:txBody>
      </p:sp>
      <p:sp>
        <p:nvSpPr>
          <p:cNvPr id="18" name="Rectangle 17">
            <a:extLst>
              <a:ext uri="{FF2B5EF4-FFF2-40B4-BE49-F238E27FC236}">
                <a16:creationId xmlns:a16="http://schemas.microsoft.com/office/drawing/2014/main" id="{887F59F2-5FBC-40CD-AD35-376AECE49EA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65" y="508090"/>
            <a:ext cx="8111230"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ierstadt"/>
              <a:ea typeface="+mn-ea"/>
              <a:cs typeface="+mn-cs"/>
            </a:endParaRPr>
          </a:p>
        </p:txBody>
      </p:sp>
      <p:sp>
        <p:nvSpPr>
          <p:cNvPr id="20" name="Freeform: Shape 19">
            <a:extLst>
              <a:ext uri="{FF2B5EF4-FFF2-40B4-BE49-F238E27FC236}">
                <a16:creationId xmlns:a16="http://schemas.microsoft.com/office/drawing/2014/main" id="{E94EA6C1-5B73-CB10-F9FB-B671500CC2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69" y="508090"/>
            <a:ext cx="8686800" cy="149279"/>
          </a:xfrm>
          <a:custGeom>
            <a:avLst/>
            <a:gdLst>
              <a:gd name="connsiteX0" fmla="*/ 0 w 8085002"/>
              <a:gd name="connsiteY0" fmla="*/ 0 h 149279"/>
              <a:gd name="connsiteX1" fmla="*/ 8085002 w 8085002"/>
              <a:gd name="connsiteY1" fmla="*/ 0 h 149279"/>
              <a:gd name="connsiteX2" fmla="*/ 8085002 w 8085002"/>
              <a:gd name="connsiteY2" fmla="*/ 149279 h 149279"/>
              <a:gd name="connsiteX3" fmla="*/ 0 w 8085002"/>
              <a:gd name="connsiteY3" fmla="*/ 149279 h 149279"/>
            </a:gdLst>
            <a:ahLst/>
            <a:cxnLst>
              <a:cxn ang="0">
                <a:pos x="connsiteX0" y="connsiteY0"/>
              </a:cxn>
              <a:cxn ang="0">
                <a:pos x="connsiteX1" y="connsiteY1"/>
              </a:cxn>
              <a:cxn ang="0">
                <a:pos x="connsiteX2" y="connsiteY2"/>
              </a:cxn>
              <a:cxn ang="0">
                <a:pos x="connsiteX3" y="connsiteY3"/>
              </a:cxn>
            </a:cxnLst>
            <a:rect l="l" t="t" r="r" b="b"/>
            <a:pathLst>
              <a:path w="8085002" h="149279">
                <a:moveTo>
                  <a:pt x="0" y="0"/>
                </a:moveTo>
                <a:lnTo>
                  <a:pt x="8085002" y="0"/>
                </a:lnTo>
                <a:lnTo>
                  <a:pt x="8085002" y="149279"/>
                </a:lnTo>
                <a:lnTo>
                  <a:pt x="0" y="149279"/>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ierstadt"/>
              <a:ea typeface="+mn-ea"/>
              <a:cs typeface="+mn-cs"/>
            </a:endParaRPr>
          </a:p>
        </p:txBody>
      </p:sp>
    </p:spTree>
    <p:extLst>
      <p:ext uri="{BB962C8B-B14F-4D97-AF65-F5344CB8AC3E}">
        <p14:creationId xmlns:p14="http://schemas.microsoft.com/office/powerpoint/2010/main" val="394219868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DE57300-C7FF-4578-99A0-42B0295B12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DB8F8250-7A81-4A19-87AD-FFB2CE4E39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99F38FC-2DEA-2647-C409-EF75720C10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6" name="Rectangle 15">
            <a:extLst>
              <a:ext uri="{FF2B5EF4-FFF2-40B4-BE49-F238E27FC236}">
                <a16:creationId xmlns:a16="http://schemas.microsoft.com/office/drawing/2014/main" id="{9E10BDB4-64F2-477D-A03B-9F8352D5E0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799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ierstadt"/>
              <a:ea typeface="+mn-ea"/>
              <a:cs typeface="+mn-cs"/>
            </a:endParaRPr>
          </a:p>
        </p:txBody>
      </p:sp>
      <p:pic>
        <p:nvPicPr>
          <p:cNvPr id="5" name="Content Placeholder 4" descr="Abstract image of large maze">
            <a:extLst>
              <a:ext uri="{FF2B5EF4-FFF2-40B4-BE49-F238E27FC236}">
                <a16:creationId xmlns:a16="http://schemas.microsoft.com/office/drawing/2014/main" id="{018B13D8-E230-48B7-916A-E90C9A20D2F1}"/>
              </a:ext>
            </a:extLst>
          </p:cNvPr>
          <p:cNvPicPr>
            <a:picLocks noGrp="1" noChangeAspect="1"/>
          </p:cNvPicPr>
          <p:nvPr>
            <p:ph sz="half" idx="1"/>
          </p:nvPr>
        </p:nvPicPr>
        <p:blipFill>
          <a:blip r:embed="rId3"/>
          <a:srcRect t="17443" r="1" b="1"/>
          <a:stretch/>
        </p:blipFill>
        <p:spPr>
          <a:xfrm>
            <a:off x="517864" y="1863633"/>
            <a:ext cx="8687096" cy="4482371"/>
          </a:xfrm>
          <a:prstGeom prst="rect">
            <a:avLst/>
          </a:prstGeom>
        </p:spPr>
      </p:pic>
      <p:sp>
        <p:nvSpPr>
          <p:cNvPr id="2" name="Title 1">
            <a:extLst>
              <a:ext uri="{FF2B5EF4-FFF2-40B4-BE49-F238E27FC236}">
                <a16:creationId xmlns:a16="http://schemas.microsoft.com/office/drawing/2014/main" id="{B7640098-F156-6438-502F-71660D65E6FE}"/>
              </a:ext>
            </a:extLst>
          </p:cNvPr>
          <p:cNvSpPr>
            <a:spLocks noGrp="1"/>
          </p:cNvSpPr>
          <p:nvPr>
            <p:ph type="title"/>
          </p:nvPr>
        </p:nvSpPr>
        <p:spPr>
          <a:xfrm>
            <a:off x="517865" y="976160"/>
            <a:ext cx="8686800" cy="813063"/>
          </a:xfrm>
        </p:spPr>
        <p:txBody>
          <a:bodyPr vert="horz" lIns="91440" tIns="45720" rIns="91440" bIns="45720" rtlCol="0" anchor="t">
            <a:normAutofit/>
          </a:bodyPr>
          <a:lstStyle/>
          <a:p>
            <a:r>
              <a:rPr lang="en-US" sz="4400"/>
              <a:t>Scenario planning</a:t>
            </a:r>
          </a:p>
        </p:txBody>
      </p:sp>
      <p:sp>
        <p:nvSpPr>
          <p:cNvPr id="4" name="Content Placeholder 3">
            <a:extLst>
              <a:ext uri="{FF2B5EF4-FFF2-40B4-BE49-F238E27FC236}">
                <a16:creationId xmlns:a16="http://schemas.microsoft.com/office/drawing/2014/main" id="{254D49E7-85DF-C7D3-E13D-BC61A9B7887A}"/>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9631680" y="1863632"/>
            <a:ext cx="2042449" cy="4482371"/>
          </a:xfrm>
        </p:spPr>
        <p:txBody>
          <a:bodyPr>
            <a:normAutofit/>
          </a:bodyPr>
          <a:lstStyle/>
          <a:p>
            <a:pPr marL="0" indent="0">
              <a:spcBef>
                <a:spcPts val="2500"/>
              </a:spcBef>
              <a:buNone/>
            </a:pPr>
            <a:endParaRPr lang="en-IN" sz="1400" b="1"/>
          </a:p>
          <a:p>
            <a:pPr marL="0" lvl="1" indent="0">
              <a:buNone/>
            </a:pPr>
            <a:r>
              <a:rPr lang="en-IN" sz="1400"/>
              <a:t>Scenario planning involves creating different scenarios based on different assumptions and predicting financial performance for each scenario. This method can help startups identify potential risks and opportunities and plan accordingly.</a:t>
            </a:r>
          </a:p>
        </p:txBody>
      </p:sp>
      <p:sp>
        <p:nvSpPr>
          <p:cNvPr id="18" name="Rectangle 17">
            <a:extLst>
              <a:ext uri="{FF2B5EF4-FFF2-40B4-BE49-F238E27FC236}">
                <a16:creationId xmlns:a16="http://schemas.microsoft.com/office/drawing/2014/main" id="{887F59F2-5FBC-40CD-AD35-376AECE49EA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65" y="508090"/>
            <a:ext cx="8111230"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ierstadt"/>
              <a:ea typeface="+mn-ea"/>
              <a:cs typeface="+mn-cs"/>
            </a:endParaRPr>
          </a:p>
        </p:txBody>
      </p:sp>
      <p:sp>
        <p:nvSpPr>
          <p:cNvPr id="20" name="Freeform: Shape 19">
            <a:extLst>
              <a:ext uri="{FF2B5EF4-FFF2-40B4-BE49-F238E27FC236}">
                <a16:creationId xmlns:a16="http://schemas.microsoft.com/office/drawing/2014/main" id="{E94EA6C1-5B73-CB10-F9FB-B671500CC2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69" y="508090"/>
            <a:ext cx="8686800" cy="149279"/>
          </a:xfrm>
          <a:custGeom>
            <a:avLst/>
            <a:gdLst>
              <a:gd name="connsiteX0" fmla="*/ 0 w 8085002"/>
              <a:gd name="connsiteY0" fmla="*/ 0 h 149279"/>
              <a:gd name="connsiteX1" fmla="*/ 8085002 w 8085002"/>
              <a:gd name="connsiteY1" fmla="*/ 0 h 149279"/>
              <a:gd name="connsiteX2" fmla="*/ 8085002 w 8085002"/>
              <a:gd name="connsiteY2" fmla="*/ 149279 h 149279"/>
              <a:gd name="connsiteX3" fmla="*/ 0 w 8085002"/>
              <a:gd name="connsiteY3" fmla="*/ 149279 h 149279"/>
            </a:gdLst>
            <a:ahLst/>
            <a:cxnLst>
              <a:cxn ang="0">
                <a:pos x="connsiteX0" y="connsiteY0"/>
              </a:cxn>
              <a:cxn ang="0">
                <a:pos x="connsiteX1" y="connsiteY1"/>
              </a:cxn>
              <a:cxn ang="0">
                <a:pos x="connsiteX2" y="connsiteY2"/>
              </a:cxn>
              <a:cxn ang="0">
                <a:pos x="connsiteX3" y="connsiteY3"/>
              </a:cxn>
            </a:cxnLst>
            <a:rect l="l" t="t" r="r" b="b"/>
            <a:pathLst>
              <a:path w="8085002" h="149279">
                <a:moveTo>
                  <a:pt x="0" y="0"/>
                </a:moveTo>
                <a:lnTo>
                  <a:pt x="8085002" y="0"/>
                </a:lnTo>
                <a:lnTo>
                  <a:pt x="8085002" y="149279"/>
                </a:lnTo>
                <a:lnTo>
                  <a:pt x="0" y="149279"/>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ierstadt"/>
              <a:ea typeface="+mn-ea"/>
              <a:cs typeface="+mn-cs"/>
            </a:endParaRPr>
          </a:p>
        </p:txBody>
      </p:sp>
    </p:spTree>
    <p:extLst>
      <p:ext uri="{BB962C8B-B14F-4D97-AF65-F5344CB8AC3E}">
        <p14:creationId xmlns:p14="http://schemas.microsoft.com/office/powerpoint/2010/main" val="77306563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DE57300-C7FF-4578-99A0-42B0295B12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DB8F8250-7A81-4A19-87AD-FFB2CE4E39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499F38FC-2DEA-2647-C409-EF75720C10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26E9A97B-1917-9176-B980-E15E8CBDB12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F3FF94B3-6D3E-44FE-BB02-A9027C0003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62168" y="6209925"/>
            <a:ext cx="5021183" cy="4571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7" name="Rectangle 16">
            <a:extLst>
              <a:ext uri="{FF2B5EF4-FFF2-40B4-BE49-F238E27FC236}">
                <a16:creationId xmlns:a16="http://schemas.microsoft.com/office/drawing/2014/main" id="{C7EFAAB5-34A3-C2FC-70BA-7720CC8ADB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ierstadt"/>
              <a:ea typeface="+mn-ea"/>
              <a:cs typeface="+mn-cs"/>
            </a:endParaRPr>
          </a:p>
        </p:txBody>
      </p:sp>
      <p:sp>
        <p:nvSpPr>
          <p:cNvPr id="2" name="Title 1">
            <a:extLst>
              <a:ext uri="{FF2B5EF4-FFF2-40B4-BE49-F238E27FC236}">
                <a16:creationId xmlns:a16="http://schemas.microsoft.com/office/drawing/2014/main" id="{DF5BDCCD-8D58-4F92-868F-E478A8802EEC}"/>
              </a:ext>
            </a:extLst>
          </p:cNvPr>
          <p:cNvSpPr>
            <a:spLocks noGrp="1"/>
          </p:cNvSpPr>
          <p:nvPr>
            <p:ph type="title"/>
          </p:nvPr>
        </p:nvSpPr>
        <p:spPr>
          <a:xfrm>
            <a:off x="521208" y="1211766"/>
            <a:ext cx="7237052" cy="4727988"/>
          </a:xfrm>
        </p:spPr>
        <p:txBody>
          <a:bodyPr vert="horz" lIns="91440" tIns="45720" rIns="91440" bIns="45720" rtlCol="0" anchor="b">
            <a:normAutofit/>
          </a:bodyPr>
          <a:lstStyle/>
          <a:p>
            <a:r>
              <a:rPr lang="en-US" sz="7400"/>
              <a:t>Best Practices for Startups</a:t>
            </a:r>
          </a:p>
        </p:txBody>
      </p:sp>
      <p:sp>
        <p:nvSpPr>
          <p:cNvPr id="19" name="Freeform: Shape 18">
            <a:extLst>
              <a:ext uri="{FF2B5EF4-FFF2-40B4-BE49-F238E27FC236}">
                <a16:creationId xmlns:a16="http://schemas.microsoft.com/office/drawing/2014/main" id="{A8A44BC8-2508-4575-75F6-0ED3F11E721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69" y="6208776"/>
            <a:ext cx="7269480" cy="149279"/>
          </a:xfrm>
          <a:custGeom>
            <a:avLst/>
            <a:gdLst>
              <a:gd name="connsiteX0" fmla="*/ 0 w 8085002"/>
              <a:gd name="connsiteY0" fmla="*/ 0 h 149279"/>
              <a:gd name="connsiteX1" fmla="*/ 8085002 w 8085002"/>
              <a:gd name="connsiteY1" fmla="*/ 0 h 149279"/>
              <a:gd name="connsiteX2" fmla="*/ 8085002 w 8085002"/>
              <a:gd name="connsiteY2" fmla="*/ 149279 h 149279"/>
              <a:gd name="connsiteX3" fmla="*/ 0 w 8085002"/>
              <a:gd name="connsiteY3" fmla="*/ 149279 h 149279"/>
            </a:gdLst>
            <a:ahLst/>
            <a:cxnLst>
              <a:cxn ang="0">
                <a:pos x="connsiteX0" y="connsiteY0"/>
              </a:cxn>
              <a:cxn ang="0">
                <a:pos x="connsiteX1" y="connsiteY1"/>
              </a:cxn>
              <a:cxn ang="0">
                <a:pos x="connsiteX2" y="connsiteY2"/>
              </a:cxn>
              <a:cxn ang="0">
                <a:pos x="connsiteX3" y="connsiteY3"/>
              </a:cxn>
            </a:cxnLst>
            <a:rect l="l" t="t" r="r" b="b"/>
            <a:pathLst>
              <a:path w="8085002" h="149279">
                <a:moveTo>
                  <a:pt x="0" y="0"/>
                </a:moveTo>
                <a:lnTo>
                  <a:pt x="8085002" y="0"/>
                </a:lnTo>
                <a:lnTo>
                  <a:pt x="8085002" y="149279"/>
                </a:lnTo>
                <a:lnTo>
                  <a:pt x="0" y="149279"/>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ierstadt"/>
              <a:ea typeface="+mn-ea"/>
              <a:cs typeface="+mn-cs"/>
            </a:endParaRPr>
          </a:p>
        </p:txBody>
      </p:sp>
    </p:spTree>
    <p:extLst>
      <p:ext uri="{BB962C8B-B14F-4D97-AF65-F5344CB8AC3E}">
        <p14:creationId xmlns:p14="http://schemas.microsoft.com/office/powerpoint/2010/main" val="38336906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wd">
                                    <p:tmPct val="15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DE57300-C7FF-4578-99A0-42B0295B12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DB8F8250-7A81-4A19-87AD-FFB2CE4E39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99F38FC-2DEA-2647-C409-EF75720C10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6" name="Rectangle 15">
            <a:extLst>
              <a:ext uri="{FF2B5EF4-FFF2-40B4-BE49-F238E27FC236}">
                <a16:creationId xmlns:a16="http://schemas.microsoft.com/office/drawing/2014/main" id="{0EC38958-9A69-239A-BA79-2AEC73345F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799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Bierstadt"/>
              <a:ea typeface="+mn-ea"/>
              <a:cs typeface="+mn-cs"/>
            </a:endParaRPr>
          </a:p>
        </p:txBody>
      </p:sp>
      <p:pic>
        <p:nvPicPr>
          <p:cNvPr id="5" name="Content Placeholder 4" descr="Digital numbers art">
            <a:extLst>
              <a:ext uri="{FF2B5EF4-FFF2-40B4-BE49-F238E27FC236}">
                <a16:creationId xmlns:a16="http://schemas.microsoft.com/office/drawing/2014/main" id="{B4C84639-0619-490F-A349-531326C8638B}"/>
              </a:ext>
            </a:extLst>
          </p:cNvPr>
          <p:cNvPicPr>
            <a:picLocks noGrp="1" noChangeAspect="1"/>
          </p:cNvPicPr>
          <p:nvPr>
            <p:ph sz="half" idx="1"/>
          </p:nvPr>
        </p:nvPicPr>
        <p:blipFill>
          <a:blip r:embed="rId3"/>
          <a:srcRect l="11340" r="23521" b="1"/>
          <a:stretch/>
        </p:blipFill>
        <p:spPr>
          <a:xfrm>
            <a:off x="517868" y="508090"/>
            <a:ext cx="5705856" cy="5846990"/>
          </a:xfrm>
          <a:prstGeom prst="rect">
            <a:avLst/>
          </a:prstGeom>
        </p:spPr>
      </p:pic>
      <p:sp>
        <p:nvSpPr>
          <p:cNvPr id="2" name="Title 1">
            <a:extLst>
              <a:ext uri="{FF2B5EF4-FFF2-40B4-BE49-F238E27FC236}">
                <a16:creationId xmlns:a16="http://schemas.microsoft.com/office/drawing/2014/main" id="{B9AB67EF-1D14-65A6-E544-C31AAD18DCAE}"/>
              </a:ext>
            </a:extLst>
          </p:cNvPr>
          <p:cNvSpPr>
            <a:spLocks noGrp="1"/>
          </p:cNvSpPr>
          <p:nvPr>
            <p:ph type="title"/>
          </p:nvPr>
        </p:nvSpPr>
        <p:spPr>
          <a:xfrm>
            <a:off x="7001547" y="976160"/>
            <a:ext cx="4822899" cy="1463040"/>
          </a:xfrm>
        </p:spPr>
        <p:txBody>
          <a:bodyPr vert="horz" lIns="91440" tIns="45720" rIns="91440" bIns="45720" rtlCol="0" anchor="t">
            <a:normAutofit/>
          </a:bodyPr>
          <a:lstStyle/>
          <a:p>
            <a:pPr>
              <a:lnSpc>
                <a:spcPct val="90000"/>
              </a:lnSpc>
            </a:pPr>
            <a:r>
              <a:rPr lang="en-US" sz="3100"/>
              <a:t>Regular Financial Reviews and Adjustments</a:t>
            </a:r>
          </a:p>
        </p:txBody>
      </p:sp>
      <p:sp>
        <p:nvSpPr>
          <p:cNvPr id="4" name="Content Placeholder 3">
            <a:extLst>
              <a:ext uri="{FF2B5EF4-FFF2-40B4-BE49-F238E27FC236}">
                <a16:creationId xmlns:a16="http://schemas.microsoft.com/office/drawing/2014/main" id="{A9A7C424-7062-45F0-BD6F-E39C0F348E0A}"/>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7001548" y="2578608"/>
            <a:ext cx="4672584" cy="3767328"/>
          </a:xfrm>
        </p:spPr>
        <p:txBody>
          <a:bodyPr>
            <a:normAutofit/>
          </a:bodyPr>
          <a:lstStyle/>
          <a:p>
            <a:pPr marL="0" indent="0">
              <a:spcBef>
                <a:spcPts val="2500"/>
              </a:spcBef>
              <a:buNone/>
            </a:pPr>
            <a:r>
              <a:rPr lang="en-IN" sz="1400" b="1"/>
              <a:t>Regular Financial Reviews</a:t>
            </a:r>
          </a:p>
          <a:p>
            <a:pPr marL="0" lvl="1" indent="0">
              <a:buNone/>
            </a:pPr>
            <a:r>
              <a:rPr lang="en-IN" sz="1400"/>
              <a:t>Regular financial reviews help startups identify potential issues with their finances and take corrective actions. It helps to ensure that the business is on the right track.</a:t>
            </a:r>
          </a:p>
          <a:p>
            <a:pPr marL="0" indent="0">
              <a:spcBef>
                <a:spcPts val="2500"/>
              </a:spcBef>
              <a:buNone/>
            </a:pPr>
            <a:r>
              <a:rPr lang="en-IN" sz="1400" b="1"/>
              <a:t>Adjustments Based on Changes in Business Environment</a:t>
            </a:r>
          </a:p>
          <a:p>
            <a:pPr marL="0" lvl="1" indent="0">
              <a:buNone/>
            </a:pPr>
            <a:r>
              <a:rPr lang="en-IN" sz="1400"/>
              <a:t>Making adjustments based on changes in the business environment helps startups stay competitive and adapt to changing market conditions. It can help to ensure the sustainability and growth of the business.</a:t>
            </a:r>
          </a:p>
        </p:txBody>
      </p:sp>
      <p:sp>
        <p:nvSpPr>
          <p:cNvPr id="18" name="Freeform: Shape 17">
            <a:extLst>
              <a:ext uri="{FF2B5EF4-FFF2-40B4-BE49-F238E27FC236}">
                <a16:creationId xmlns:a16="http://schemas.microsoft.com/office/drawing/2014/main" id="{6EC109E5-0396-8968-4F42-DFEC280363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016407" y="508090"/>
            <a:ext cx="4660733" cy="149279"/>
          </a:xfrm>
          <a:custGeom>
            <a:avLst/>
            <a:gdLst>
              <a:gd name="connsiteX0" fmla="*/ 0 w 6090847"/>
              <a:gd name="connsiteY0" fmla="*/ 0 h 149279"/>
              <a:gd name="connsiteX1" fmla="*/ 6090847 w 6090847"/>
              <a:gd name="connsiteY1" fmla="*/ 0 h 149279"/>
              <a:gd name="connsiteX2" fmla="*/ 6090847 w 6090847"/>
              <a:gd name="connsiteY2" fmla="*/ 149279 h 149279"/>
              <a:gd name="connsiteX3" fmla="*/ 0 w 6090847"/>
              <a:gd name="connsiteY3" fmla="*/ 149279 h 149279"/>
            </a:gdLst>
            <a:ahLst/>
            <a:cxnLst>
              <a:cxn ang="0">
                <a:pos x="connsiteX0" y="connsiteY0"/>
              </a:cxn>
              <a:cxn ang="0">
                <a:pos x="connsiteX1" y="connsiteY1"/>
              </a:cxn>
              <a:cxn ang="0">
                <a:pos x="connsiteX2" y="connsiteY2"/>
              </a:cxn>
              <a:cxn ang="0">
                <a:pos x="connsiteX3" y="connsiteY3"/>
              </a:cxn>
            </a:cxnLst>
            <a:rect l="l" t="t" r="r" b="b"/>
            <a:pathLst>
              <a:path w="6090847" h="149279">
                <a:moveTo>
                  <a:pt x="0" y="0"/>
                </a:moveTo>
                <a:lnTo>
                  <a:pt x="6090847" y="0"/>
                </a:lnTo>
                <a:lnTo>
                  <a:pt x="6090847" y="149279"/>
                </a:lnTo>
                <a:lnTo>
                  <a:pt x="0" y="149279"/>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ierstadt"/>
              <a:ea typeface="+mn-ea"/>
              <a:cs typeface="+mn-cs"/>
            </a:endParaRPr>
          </a:p>
        </p:txBody>
      </p:sp>
    </p:spTree>
    <p:extLst>
      <p:ext uri="{BB962C8B-B14F-4D97-AF65-F5344CB8AC3E}">
        <p14:creationId xmlns:p14="http://schemas.microsoft.com/office/powerpoint/2010/main" val="392512109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DE57300-C7FF-4578-99A0-42B0295B12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DB8F8250-7A81-4A19-87AD-FFB2CE4E39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99F38FC-2DEA-2647-C409-EF75720C10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6" name="Rectangle 15">
            <a:extLst>
              <a:ext uri="{FF2B5EF4-FFF2-40B4-BE49-F238E27FC236}">
                <a16:creationId xmlns:a16="http://schemas.microsoft.com/office/drawing/2014/main" id="{4C32CD27-7027-AB2B-38F1-71C08EB8403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799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Content Placeholder 4" descr="Calculator, pen, compass, money and a paper with graphs printed on it">
            <a:extLst>
              <a:ext uri="{FF2B5EF4-FFF2-40B4-BE49-F238E27FC236}">
                <a16:creationId xmlns:a16="http://schemas.microsoft.com/office/drawing/2014/main" id="{B41AB78A-612C-42D2-BD24-B3EC7F4A4C64}"/>
              </a:ext>
            </a:extLst>
          </p:cNvPr>
          <p:cNvPicPr>
            <a:picLocks noGrp="1" noChangeAspect="1"/>
          </p:cNvPicPr>
          <p:nvPr>
            <p:ph sz="half" idx="1"/>
          </p:nvPr>
        </p:nvPicPr>
        <p:blipFill>
          <a:blip r:embed="rId3"/>
          <a:srcRect l="30454" r="25974" b="1"/>
          <a:stretch/>
        </p:blipFill>
        <p:spPr>
          <a:xfrm>
            <a:off x="517869" y="508091"/>
            <a:ext cx="4221911" cy="5837918"/>
          </a:xfrm>
          <a:prstGeom prst="rect">
            <a:avLst/>
          </a:prstGeom>
        </p:spPr>
      </p:pic>
      <p:sp>
        <p:nvSpPr>
          <p:cNvPr id="2" name="Title 1">
            <a:extLst>
              <a:ext uri="{FF2B5EF4-FFF2-40B4-BE49-F238E27FC236}">
                <a16:creationId xmlns:a16="http://schemas.microsoft.com/office/drawing/2014/main" id="{BED2350D-49AF-2282-618B-27260035138C}"/>
              </a:ext>
            </a:extLst>
          </p:cNvPr>
          <p:cNvSpPr>
            <a:spLocks noGrp="1"/>
          </p:cNvSpPr>
          <p:nvPr>
            <p:ph type="title"/>
          </p:nvPr>
        </p:nvSpPr>
        <p:spPr>
          <a:xfrm>
            <a:off x="5438762" y="976160"/>
            <a:ext cx="6232310" cy="1463040"/>
          </a:xfrm>
        </p:spPr>
        <p:txBody>
          <a:bodyPr vert="horz" lIns="91440" tIns="45720" rIns="91440" bIns="45720" rtlCol="0" anchor="t">
            <a:normAutofit/>
          </a:bodyPr>
          <a:lstStyle/>
          <a:p>
            <a:pPr>
              <a:lnSpc>
                <a:spcPct val="90000"/>
              </a:lnSpc>
            </a:pPr>
            <a:r>
              <a:rPr lang="en-US" sz="3100"/>
              <a:t>Importance of Financial Planning and Analysis for Startups</a:t>
            </a:r>
          </a:p>
        </p:txBody>
      </p:sp>
      <p:sp>
        <p:nvSpPr>
          <p:cNvPr id="4" name="Content Placeholder 3">
            <a:extLst>
              <a:ext uri="{FF2B5EF4-FFF2-40B4-BE49-F238E27FC236}">
                <a16:creationId xmlns:a16="http://schemas.microsoft.com/office/drawing/2014/main" id="{0C913968-0B19-F5F1-0E58-9F4F36195AE5}"/>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438775" y="2577871"/>
            <a:ext cx="6232310" cy="3768137"/>
          </a:xfrm>
        </p:spPr>
        <p:txBody>
          <a:bodyPr>
            <a:normAutofit/>
          </a:bodyPr>
          <a:lstStyle/>
          <a:p>
            <a:pPr marL="0" indent="0">
              <a:spcBef>
                <a:spcPts val="2500"/>
              </a:spcBef>
              <a:buNone/>
            </a:pPr>
            <a:r>
              <a:rPr lang="en-IN" sz="1400" b="1"/>
              <a:t>Managing Finances</a:t>
            </a:r>
          </a:p>
          <a:p>
            <a:pPr marL="0" lvl="1" indent="0">
              <a:buNone/>
            </a:pPr>
            <a:r>
              <a:rPr lang="en-IN" sz="1400"/>
              <a:t>Financial planning and analysis help in managing finances by tracking expenses, monitoring cash flow, and identifying areas for cost reduction.</a:t>
            </a:r>
          </a:p>
          <a:p>
            <a:pPr marL="0" indent="0">
              <a:spcBef>
                <a:spcPts val="2500"/>
              </a:spcBef>
              <a:buNone/>
            </a:pPr>
            <a:r>
              <a:rPr lang="en-IN" sz="1400" b="1"/>
              <a:t>Strategic Decision Making</a:t>
            </a:r>
          </a:p>
          <a:p>
            <a:pPr marL="0" lvl="1" indent="0">
              <a:buNone/>
            </a:pPr>
            <a:r>
              <a:rPr lang="en-IN" sz="1400"/>
              <a:t>Startups that engage in financial planning and analysis are better equipped to make strategic decisions by having a clear understanding of their financial situation and the impact of their decisions on the bottom line.</a:t>
            </a:r>
          </a:p>
          <a:p>
            <a:pPr marL="0" indent="0">
              <a:spcBef>
                <a:spcPts val="2500"/>
              </a:spcBef>
              <a:buNone/>
            </a:pPr>
            <a:r>
              <a:rPr lang="en-IN" sz="1400" b="1"/>
              <a:t>Avoiding Financial Crises</a:t>
            </a:r>
          </a:p>
          <a:p>
            <a:pPr marL="0" lvl="1" indent="0">
              <a:buNone/>
            </a:pPr>
            <a:r>
              <a:rPr lang="en-IN" sz="1400"/>
              <a:t>Startups that engage in financial planning and analysis are better prepared to avoid financial crises by identifying potential risks and developing contingency plans.</a:t>
            </a:r>
          </a:p>
        </p:txBody>
      </p:sp>
      <p:sp>
        <p:nvSpPr>
          <p:cNvPr id="18" name="Freeform: Shape 17">
            <a:extLst>
              <a:ext uri="{FF2B5EF4-FFF2-40B4-BE49-F238E27FC236}">
                <a16:creationId xmlns:a16="http://schemas.microsoft.com/office/drawing/2014/main" id="{C6DD38CD-CFFE-4ABA-3DC8-01ED90559E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84611" y="508090"/>
            <a:ext cx="6186474" cy="149279"/>
          </a:xfrm>
          <a:custGeom>
            <a:avLst/>
            <a:gdLst>
              <a:gd name="connsiteX0" fmla="*/ 0 w 6090847"/>
              <a:gd name="connsiteY0" fmla="*/ 0 h 149279"/>
              <a:gd name="connsiteX1" fmla="*/ 6090847 w 6090847"/>
              <a:gd name="connsiteY1" fmla="*/ 0 h 149279"/>
              <a:gd name="connsiteX2" fmla="*/ 6090847 w 6090847"/>
              <a:gd name="connsiteY2" fmla="*/ 149279 h 149279"/>
              <a:gd name="connsiteX3" fmla="*/ 0 w 6090847"/>
              <a:gd name="connsiteY3" fmla="*/ 149279 h 149279"/>
            </a:gdLst>
            <a:ahLst/>
            <a:cxnLst>
              <a:cxn ang="0">
                <a:pos x="connsiteX0" y="connsiteY0"/>
              </a:cxn>
              <a:cxn ang="0">
                <a:pos x="connsiteX1" y="connsiteY1"/>
              </a:cxn>
              <a:cxn ang="0">
                <a:pos x="connsiteX2" y="connsiteY2"/>
              </a:cxn>
              <a:cxn ang="0">
                <a:pos x="connsiteX3" y="connsiteY3"/>
              </a:cxn>
            </a:cxnLst>
            <a:rect l="l" t="t" r="r" b="b"/>
            <a:pathLst>
              <a:path w="6090847" h="149279">
                <a:moveTo>
                  <a:pt x="0" y="0"/>
                </a:moveTo>
                <a:lnTo>
                  <a:pt x="6090847" y="0"/>
                </a:lnTo>
                <a:lnTo>
                  <a:pt x="6090847" y="149279"/>
                </a:lnTo>
                <a:lnTo>
                  <a:pt x="0" y="149279"/>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extLst>
      <p:ext uri="{BB962C8B-B14F-4D97-AF65-F5344CB8AC3E}">
        <p14:creationId xmlns:p14="http://schemas.microsoft.com/office/powerpoint/2010/main" val="324097780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DE57300-C7FF-4578-99A0-42B0295B12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DB8F8250-7A81-4A19-87AD-FFB2CE4E39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99F38FC-2DEA-2647-C409-EF75720C10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6" name="Rectangle 15">
            <a:extLst>
              <a:ext uri="{FF2B5EF4-FFF2-40B4-BE49-F238E27FC236}">
                <a16:creationId xmlns:a16="http://schemas.microsoft.com/office/drawing/2014/main" id="{0EC38958-9A69-239A-BA79-2AEC73345F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799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Bierstadt"/>
              <a:ea typeface="+mn-ea"/>
              <a:cs typeface="+mn-cs"/>
            </a:endParaRPr>
          </a:p>
        </p:txBody>
      </p:sp>
      <p:pic>
        <p:nvPicPr>
          <p:cNvPr id="5" name="Content Placeholder 4" descr="Calculator and Laptop on Work Desk">
            <a:extLst>
              <a:ext uri="{FF2B5EF4-FFF2-40B4-BE49-F238E27FC236}">
                <a16:creationId xmlns:a16="http://schemas.microsoft.com/office/drawing/2014/main" id="{09D2276A-8B74-4720-9C50-B89DEB7ECC9F}"/>
              </a:ext>
            </a:extLst>
          </p:cNvPr>
          <p:cNvPicPr>
            <a:picLocks noGrp="1" noChangeAspect="1"/>
          </p:cNvPicPr>
          <p:nvPr>
            <p:ph sz="half" idx="1"/>
          </p:nvPr>
        </p:nvPicPr>
        <p:blipFill>
          <a:blip r:embed="rId3"/>
          <a:srcRect l="830" r="34031" b="1"/>
          <a:stretch/>
        </p:blipFill>
        <p:spPr>
          <a:xfrm>
            <a:off x="517868" y="508090"/>
            <a:ext cx="5705856" cy="5846990"/>
          </a:xfrm>
          <a:prstGeom prst="rect">
            <a:avLst/>
          </a:prstGeom>
        </p:spPr>
      </p:pic>
      <p:sp>
        <p:nvSpPr>
          <p:cNvPr id="2" name="Title 1">
            <a:extLst>
              <a:ext uri="{FF2B5EF4-FFF2-40B4-BE49-F238E27FC236}">
                <a16:creationId xmlns:a16="http://schemas.microsoft.com/office/drawing/2014/main" id="{AFE35554-4CF8-1CE0-0FD0-94726B750F77}"/>
              </a:ext>
            </a:extLst>
          </p:cNvPr>
          <p:cNvSpPr>
            <a:spLocks noGrp="1"/>
          </p:cNvSpPr>
          <p:nvPr>
            <p:ph type="title"/>
          </p:nvPr>
        </p:nvSpPr>
        <p:spPr>
          <a:xfrm>
            <a:off x="7001547" y="976160"/>
            <a:ext cx="4822899" cy="1463040"/>
          </a:xfrm>
        </p:spPr>
        <p:txBody>
          <a:bodyPr vert="horz" lIns="91440" tIns="45720" rIns="91440" bIns="45720" rtlCol="0" anchor="t">
            <a:normAutofit/>
          </a:bodyPr>
          <a:lstStyle/>
          <a:p>
            <a:pPr>
              <a:lnSpc>
                <a:spcPct val="90000"/>
              </a:lnSpc>
            </a:pPr>
            <a:r>
              <a:rPr lang="en-US" sz="3400"/>
              <a:t>Leveraging Technology and Financial Software</a:t>
            </a:r>
          </a:p>
        </p:txBody>
      </p:sp>
      <p:sp>
        <p:nvSpPr>
          <p:cNvPr id="4" name="Content Placeholder 3">
            <a:extLst>
              <a:ext uri="{FF2B5EF4-FFF2-40B4-BE49-F238E27FC236}">
                <a16:creationId xmlns:a16="http://schemas.microsoft.com/office/drawing/2014/main" id="{437F5512-0BE1-2C67-D75C-5071183C942B}"/>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7001548" y="2578608"/>
            <a:ext cx="4672584" cy="3767328"/>
          </a:xfrm>
        </p:spPr>
        <p:txBody>
          <a:bodyPr>
            <a:normAutofit/>
          </a:bodyPr>
          <a:lstStyle/>
          <a:p>
            <a:pPr marL="0" indent="0">
              <a:spcBef>
                <a:spcPts val="2500"/>
              </a:spcBef>
              <a:buNone/>
            </a:pPr>
            <a:r>
              <a:rPr lang="en-IN" sz="1400" b="1"/>
              <a:t>Accounting Software</a:t>
            </a:r>
          </a:p>
          <a:p>
            <a:pPr marL="0" lvl="1" indent="0">
              <a:buNone/>
            </a:pPr>
            <a:r>
              <a:rPr lang="en-IN" sz="1400"/>
              <a:t>Accounting software can help startups manage their financial transactions efficiently, from invoicing to billing, expense tracking to financial reporting.</a:t>
            </a:r>
          </a:p>
          <a:p>
            <a:pPr marL="0" indent="0">
              <a:spcBef>
                <a:spcPts val="2500"/>
              </a:spcBef>
              <a:buNone/>
            </a:pPr>
            <a:r>
              <a:rPr lang="en-IN" sz="1400" b="1"/>
              <a:t>Online Financial Management Tools</a:t>
            </a:r>
          </a:p>
          <a:p>
            <a:pPr marL="0" lvl="1" indent="0">
              <a:buNone/>
            </a:pPr>
            <a:r>
              <a:rPr lang="en-IN" sz="1400"/>
              <a:t>Online financial management tools can help startups manage their finances from anywhere, at any time, and provide valuable insights into their financial performance.</a:t>
            </a:r>
          </a:p>
        </p:txBody>
      </p:sp>
      <p:sp>
        <p:nvSpPr>
          <p:cNvPr id="18" name="Freeform: Shape 17">
            <a:extLst>
              <a:ext uri="{FF2B5EF4-FFF2-40B4-BE49-F238E27FC236}">
                <a16:creationId xmlns:a16="http://schemas.microsoft.com/office/drawing/2014/main" id="{6EC109E5-0396-8968-4F42-DFEC280363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016407" y="508090"/>
            <a:ext cx="4660733" cy="149279"/>
          </a:xfrm>
          <a:custGeom>
            <a:avLst/>
            <a:gdLst>
              <a:gd name="connsiteX0" fmla="*/ 0 w 6090847"/>
              <a:gd name="connsiteY0" fmla="*/ 0 h 149279"/>
              <a:gd name="connsiteX1" fmla="*/ 6090847 w 6090847"/>
              <a:gd name="connsiteY1" fmla="*/ 0 h 149279"/>
              <a:gd name="connsiteX2" fmla="*/ 6090847 w 6090847"/>
              <a:gd name="connsiteY2" fmla="*/ 149279 h 149279"/>
              <a:gd name="connsiteX3" fmla="*/ 0 w 6090847"/>
              <a:gd name="connsiteY3" fmla="*/ 149279 h 149279"/>
            </a:gdLst>
            <a:ahLst/>
            <a:cxnLst>
              <a:cxn ang="0">
                <a:pos x="connsiteX0" y="connsiteY0"/>
              </a:cxn>
              <a:cxn ang="0">
                <a:pos x="connsiteX1" y="connsiteY1"/>
              </a:cxn>
              <a:cxn ang="0">
                <a:pos x="connsiteX2" y="connsiteY2"/>
              </a:cxn>
              <a:cxn ang="0">
                <a:pos x="connsiteX3" y="connsiteY3"/>
              </a:cxn>
            </a:cxnLst>
            <a:rect l="l" t="t" r="r" b="b"/>
            <a:pathLst>
              <a:path w="6090847" h="149279">
                <a:moveTo>
                  <a:pt x="0" y="0"/>
                </a:moveTo>
                <a:lnTo>
                  <a:pt x="6090847" y="0"/>
                </a:lnTo>
                <a:lnTo>
                  <a:pt x="6090847" y="149279"/>
                </a:lnTo>
                <a:lnTo>
                  <a:pt x="0" y="149279"/>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ierstadt"/>
              <a:ea typeface="+mn-ea"/>
              <a:cs typeface="+mn-cs"/>
            </a:endParaRPr>
          </a:p>
        </p:txBody>
      </p:sp>
    </p:spTree>
    <p:extLst>
      <p:ext uri="{BB962C8B-B14F-4D97-AF65-F5344CB8AC3E}">
        <p14:creationId xmlns:p14="http://schemas.microsoft.com/office/powerpoint/2010/main" val="181496339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DE57300-C7FF-4578-99A0-42B0295B12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DB8F8250-7A81-4A19-87AD-FFB2CE4E39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99F38FC-2DEA-2647-C409-EF75720C10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6" name="Rectangle 15">
            <a:extLst>
              <a:ext uri="{FF2B5EF4-FFF2-40B4-BE49-F238E27FC236}">
                <a16:creationId xmlns:a16="http://schemas.microsoft.com/office/drawing/2014/main" id="{9E10BDB4-64F2-477D-A03B-9F8352D5E0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799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ierstadt"/>
              <a:ea typeface="+mn-ea"/>
              <a:cs typeface="+mn-cs"/>
            </a:endParaRPr>
          </a:p>
        </p:txBody>
      </p:sp>
      <p:pic>
        <p:nvPicPr>
          <p:cNvPr id="5" name="Content Placeholder 4" descr="A toy rocket flying out of the computer">
            <a:extLst>
              <a:ext uri="{FF2B5EF4-FFF2-40B4-BE49-F238E27FC236}">
                <a16:creationId xmlns:a16="http://schemas.microsoft.com/office/drawing/2014/main" id="{4F0712A8-E762-4A96-889E-246FEB88835A}"/>
              </a:ext>
            </a:extLst>
          </p:cNvPr>
          <p:cNvPicPr>
            <a:picLocks noGrp="1" noChangeAspect="1"/>
          </p:cNvPicPr>
          <p:nvPr>
            <p:ph sz="half" idx="1"/>
          </p:nvPr>
        </p:nvPicPr>
        <p:blipFill>
          <a:blip r:embed="rId3"/>
          <a:srcRect t="10733" r="1" b="11968"/>
          <a:stretch/>
        </p:blipFill>
        <p:spPr>
          <a:xfrm>
            <a:off x="517864" y="1863633"/>
            <a:ext cx="8687096" cy="4482371"/>
          </a:xfrm>
          <a:prstGeom prst="rect">
            <a:avLst/>
          </a:prstGeom>
        </p:spPr>
      </p:pic>
      <p:sp>
        <p:nvSpPr>
          <p:cNvPr id="2" name="Title 1">
            <a:extLst>
              <a:ext uri="{FF2B5EF4-FFF2-40B4-BE49-F238E27FC236}">
                <a16:creationId xmlns:a16="http://schemas.microsoft.com/office/drawing/2014/main" id="{08DDD719-BFB0-7ACC-1F23-A537A72CC181}"/>
              </a:ext>
            </a:extLst>
          </p:cNvPr>
          <p:cNvSpPr>
            <a:spLocks noGrp="1"/>
          </p:cNvSpPr>
          <p:nvPr>
            <p:ph type="title"/>
          </p:nvPr>
        </p:nvSpPr>
        <p:spPr>
          <a:xfrm>
            <a:off x="517865" y="976160"/>
            <a:ext cx="8686800" cy="813063"/>
          </a:xfrm>
        </p:spPr>
        <p:txBody>
          <a:bodyPr vert="horz" lIns="91440" tIns="45720" rIns="91440" bIns="45720" rtlCol="0" anchor="t">
            <a:normAutofit/>
          </a:bodyPr>
          <a:lstStyle/>
          <a:p>
            <a:pPr>
              <a:lnSpc>
                <a:spcPct val="90000"/>
              </a:lnSpc>
            </a:pPr>
            <a:r>
              <a:rPr lang="en-US" sz="3700"/>
              <a:t>Seeking Expert Advice and Mentorship</a:t>
            </a:r>
          </a:p>
        </p:txBody>
      </p:sp>
      <p:sp>
        <p:nvSpPr>
          <p:cNvPr id="4" name="Content Placeholder 3">
            <a:extLst>
              <a:ext uri="{FF2B5EF4-FFF2-40B4-BE49-F238E27FC236}">
                <a16:creationId xmlns:a16="http://schemas.microsoft.com/office/drawing/2014/main" id="{22ABD352-1597-D1BB-96A6-EFA90E57F8F9}"/>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9631680" y="1863632"/>
            <a:ext cx="2042449" cy="4482371"/>
          </a:xfrm>
        </p:spPr>
        <p:txBody>
          <a:bodyPr>
            <a:normAutofit/>
          </a:bodyPr>
          <a:lstStyle/>
          <a:p>
            <a:pPr marL="0" indent="0">
              <a:spcBef>
                <a:spcPts val="2500"/>
              </a:spcBef>
              <a:buNone/>
            </a:pPr>
            <a:endParaRPr lang="en-IN" sz="1400" b="1"/>
          </a:p>
          <a:p>
            <a:pPr marL="0" lvl="1" indent="0">
              <a:buNone/>
            </a:pPr>
            <a:r>
              <a:rPr lang="en-IN" sz="1400"/>
              <a:t>Expert advice and mentorship is vital for startups as it can provide valuable insights and guidance on financial planning and analysis. This can help startups make informed decisions and avoid financial crises</a:t>
            </a:r>
          </a:p>
        </p:txBody>
      </p:sp>
      <p:sp>
        <p:nvSpPr>
          <p:cNvPr id="18" name="Rectangle 17">
            <a:extLst>
              <a:ext uri="{FF2B5EF4-FFF2-40B4-BE49-F238E27FC236}">
                <a16:creationId xmlns:a16="http://schemas.microsoft.com/office/drawing/2014/main" id="{887F59F2-5FBC-40CD-AD35-376AECE49EA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65" y="508090"/>
            <a:ext cx="8111230"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ierstadt"/>
              <a:ea typeface="+mn-ea"/>
              <a:cs typeface="+mn-cs"/>
            </a:endParaRPr>
          </a:p>
        </p:txBody>
      </p:sp>
      <p:sp>
        <p:nvSpPr>
          <p:cNvPr id="20" name="Freeform: Shape 19">
            <a:extLst>
              <a:ext uri="{FF2B5EF4-FFF2-40B4-BE49-F238E27FC236}">
                <a16:creationId xmlns:a16="http://schemas.microsoft.com/office/drawing/2014/main" id="{E94EA6C1-5B73-CB10-F9FB-B671500CC2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69" y="508090"/>
            <a:ext cx="8686800" cy="149279"/>
          </a:xfrm>
          <a:custGeom>
            <a:avLst/>
            <a:gdLst>
              <a:gd name="connsiteX0" fmla="*/ 0 w 8085002"/>
              <a:gd name="connsiteY0" fmla="*/ 0 h 149279"/>
              <a:gd name="connsiteX1" fmla="*/ 8085002 w 8085002"/>
              <a:gd name="connsiteY1" fmla="*/ 0 h 149279"/>
              <a:gd name="connsiteX2" fmla="*/ 8085002 w 8085002"/>
              <a:gd name="connsiteY2" fmla="*/ 149279 h 149279"/>
              <a:gd name="connsiteX3" fmla="*/ 0 w 8085002"/>
              <a:gd name="connsiteY3" fmla="*/ 149279 h 149279"/>
            </a:gdLst>
            <a:ahLst/>
            <a:cxnLst>
              <a:cxn ang="0">
                <a:pos x="connsiteX0" y="connsiteY0"/>
              </a:cxn>
              <a:cxn ang="0">
                <a:pos x="connsiteX1" y="connsiteY1"/>
              </a:cxn>
              <a:cxn ang="0">
                <a:pos x="connsiteX2" y="connsiteY2"/>
              </a:cxn>
              <a:cxn ang="0">
                <a:pos x="connsiteX3" y="connsiteY3"/>
              </a:cxn>
            </a:cxnLst>
            <a:rect l="l" t="t" r="r" b="b"/>
            <a:pathLst>
              <a:path w="8085002" h="149279">
                <a:moveTo>
                  <a:pt x="0" y="0"/>
                </a:moveTo>
                <a:lnTo>
                  <a:pt x="8085002" y="0"/>
                </a:lnTo>
                <a:lnTo>
                  <a:pt x="8085002" y="149279"/>
                </a:lnTo>
                <a:lnTo>
                  <a:pt x="0" y="149279"/>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ierstadt"/>
              <a:ea typeface="+mn-ea"/>
              <a:cs typeface="+mn-cs"/>
            </a:endParaRPr>
          </a:p>
        </p:txBody>
      </p:sp>
    </p:spTree>
    <p:extLst>
      <p:ext uri="{BB962C8B-B14F-4D97-AF65-F5344CB8AC3E}">
        <p14:creationId xmlns:p14="http://schemas.microsoft.com/office/powerpoint/2010/main" val="387567891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EEF92585-7A99-6108-9663-8C59032742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799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ierstadt"/>
              <a:ea typeface="+mn-ea"/>
              <a:cs typeface="+mn-cs"/>
            </a:endParaRPr>
          </a:p>
        </p:txBody>
      </p:sp>
      <p:sp>
        <p:nvSpPr>
          <p:cNvPr id="11" name="Freeform: Shape 10">
            <a:extLst>
              <a:ext uri="{FF2B5EF4-FFF2-40B4-BE49-F238E27FC236}">
                <a16:creationId xmlns:a16="http://schemas.microsoft.com/office/drawing/2014/main" id="{C6D5B03A-B780-A698-DFA9-C9932F22DD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3845" y="3079474"/>
            <a:ext cx="11153214" cy="149279"/>
          </a:xfrm>
          <a:custGeom>
            <a:avLst/>
            <a:gdLst>
              <a:gd name="connsiteX0" fmla="*/ 0 w 8085002"/>
              <a:gd name="connsiteY0" fmla="*/ 0 h 149279"/>
              <a:gd name="connsiteX1" fmla="*/ 8085002 w 8085002"/>
              <a:gd name="connsiteY1" fmla="*/ 0 h 149279"/>
              <a:gd name="connsiteX2" fmla="*/ 8085002 w 8085002"/>
              <a:gd name="connsiteY2" fmla="*/ 149279 h 149279"/>
              <a:gd name="connsiteX3" fmla="*/ 0 w 8085002"/>
              <a:gd name="connsiteY3" fmla="*/ 149279 h 149279"/>
            </a:gdLst>
            <a:ahLst/>
            <a:cxnLst>
              <a:cxn ang="0">
                <a:pos x="connsiteX0" y="connsiteY0"/>
              </a:cxn>
              <a:cxn ang="0">
                <a:pos x="connsiteX1" y="connsiteY1"/>
              </a:cxn>
              <a:cxn ang="0">
                <a:pos x="connsiteX2" y="connsiteY2"/>
              </a:cxn>
              <a:cxn ang="0">
                <a:pos x="connsiteX3" y="connsiteY3"/>
              </a:cxn>
            </a:cxnLst>
            <a:rect l="l" t="t" r="r" b="b"/>
            <a:pathLst>
              <a:path w="8085002" h="149279">
                <a:moveTo>
                  <a:pt x="0" y="0"/>
                </a:moveTo>
                <a:lnTo>
                  <a:pt x="8085002" y="0"/>
                </a:lnTo>
                <a:lnTo>
                  <a:pt x="8085002" y="149279"/>
                </a:lnTo>
                <a:lnTo>
                  <a:pt x="0" y="149279"/>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ierstadt"/>
              <a:ea typeface="+mn-ea"/>
              <a:cs typeface="+mn-cs"/>
            </a:endParaRPr>
          </a:p>
        </p:txBody>
      </p:sp>
      <p:sp>
        <p:nvSpPr>
          <p:cNvPr id="2" name="Title 1">
            <a:extLst>
              <a:ext uri="{FF2B5EF4-FFF2-40B4-BE49-F238E27FC236}">
                <a16:creationId xmlns:a16="http://schemas.microsoft.com/office/drawing/2014/main" id="{D962D57D-238D-7725-3CAC-7A57C77167F3}"/>
              </a:ext>
            </a:extLst>
          </p:cNvPr>
          <p:cNvSpPr>
            <a:spLocks noGrp="1"/>
          </p:cNvSpPr>
          <p:nvPr>
            <p:ph type="title"/>
          </p:nvPr>
        </p:nvSpPr>
        <p:spPr>
          <a:xfrm>
            <a:off x="517869" y="1327295"/>
            <a:ext cx="11153214" cy="1408176"/>
          </a:xfrm>
        </p:spPr>
        <p:txBody>
          <a:bodyPr anchor="b">
            <a:normAutofit/>
          </a:bodyPr>
          <a:lstStyle/>
          <a:p>
            <a:r>
              <a:rPr lang="en-IN" sz="6800"/>
              <a:t>Conclusion</a:t>
            </a:r>
          </a:p>
        </p:txBody>
      </p:sp>
      <p:graphicFrame>
        <p:nvGraphicFramePr>
          <p:cNvPr id="4" name="Content Placeholder 2">
            <a:extLst>
              <a:ext uri="{FF2B5EF4-FFF2-40B4-BE49-F238E27FC236}">
                <a16:creationId xmlns:a16="http://schemas.microsoft.com/office/drawing/2014/main" id="{E506D1ED-EB74-A2E8-C5AB-713B7897C0C2}"/>
              </a:ext>
            </a:extLst>
          </p:cNvPr>
          <p:cNvGraphicFramePr>
            <a:graphicFrameLocks noGrp="1"/>
          </p:cNvGraphicFramePr>
          <p:nvPr>
            <p:ph idx="1"/>
            <p:extLst>
              <p:ext uri="{D42A27DB-BD31-4B8C-83A1-F6EECF244321}">
                <p14:modId xmlns:p14="http://schemas.microsoft.com/office/powerpoint/2010/main" val="684587771"/>
              </p:ext>
              <p:ext uri="{E7BDC344-281C-4309-B0C6-D0EE65EED2A8}">
                <p202:designPr xmlns:p202="http://schemas.microsoft.com/office/powerpoint/2020/02/main">
                  <p202:designTagLst>
                    <p202:designTag name="ARCH:1:CLS" val="InformationBlock"/>
                    <p202:designTag name="ARCH:1:VSVAR" val="TitledTextBox"/>
                  </p202:designTagLst>
                </p202:designPr>
              </p:ext>
            </p:extLst>
          </p:nvPr>
        </p:nvGraphicFramePr>
        <p:xfrm>
          <a:off x="517869" y="3789578"/>
          <a:ext cx="11153214" cy="24688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527146042"/>
      </p:ext>
    </p:extLst>
  </p:cSld>
  <p:clrMapOvr>
    <a:overrideClrMapping bg1="dk1" tx1="lt1" bg2="dk2" tx2="lt2" accent1="accent1" accent2="accent2" accent3="accent3" accent4="accent4" accent5="accent5" accent6="accent6" hlink="hlink" folHlink="folHlink"/>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DE57300-C7FF-4578-99A0-42B0295B12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DB8F8250-7A81-4A19-87AD-FFB2CE4E39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99F38FC-2DEA-2647-C409-EF75720C10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6" name="Rectangle 15">
            <a:extLst>
              <a:ext uri="{FF2B5EF4-FFF2-40B4-BE49-F238E27FC236}">
                <a16:creationId xmlns:a16="http://schemas.microsoft.com/office/drawing/2014/main" id="{6D16C4DE-5FF1-8D34-BBA1-FC43F315567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799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Bierstadt"/>
              <a:ea typeface="+mn-ea"/>
              <a:cs typeface="+mn-cs"/>
            </a:endParaRPr>
          </a:p>
        </p:txBody>
      </p:sp>
      <p:pic>
        <p:nvPicPr>
          <p:cNvPr id="5" name="Content Placeholder 4" descr="Start creative idea innovation business startup start">
            <a:extLst>
              <a:ext uri="{FF2B5EF4-FFF2-40B4-BE49-F238E27FC236}">
                <a16:creationId xmlns:a16="http://schemas.microsoft.com/office/drawing/2014/main" id="{78F29ACB-30A8-4A4D-ABAB-D1772D83A5B4}"/>
              </a:ext>
            </a:extLst>
          </p:cNvPr>
          <p:cNvPicPr>
            <a:picLocks noGrp="1" noChangeAspect="1"/>
          </p:cNvPicPr>
          <p:nvPr>
            <p:ph sz="half" idx="1"/>
          </p:nvPr>
        </p:nvPicPr>
        <p:blipFill>
          <a:blip r:embed="rId3"/>
          <a:srcRect l="15742" r="8445" b="-3"/>
          <a:stretch/>
        </p:blipFill>
        <p:spPr>
          <a:xfrm>
            <a:off x="517871" y="2963333"/>
            <a:ext cx="3419178" cy="3382603"/>
          </a:xfrm>
          <a:prstGeom prst="rect">
            <a:avLst/>
          </a:prstGeom>
        </p:spPr>
      </p:pic>
      <p:sp>
        <p:nvSpPr>
          <p:cNvPr id="2" name="Title 1">
            <a:extLst>
              <a:ext uri="{FF2B5EF4-FFF2-40B4-BE49-F238E27FC236}">
                <a16:creationId xmlns:a16="http://schemas.microsoft.com/office/drawing/2014/main" id="{9D869EE4-1465-8DD7-DDA3-2A2CF31C8FE6}"/>
              </a:ext>
            </a:extLst>
          </p:cNvPr>
          <p:cNvSpPr>
            <a:spLocks noGrp="1"/>
          </p:cNvSpPr>
          <p:nvPr>
            <p:ph type="title"/>
          </p:nvPr>
        </p:nvSpPr>
        <p:spPr>
          <a:xfrm>
            <a:off x="521208" y="976160"/>
            <a:ext cx="3520777" cy="1776189"/>
          </a:xfrm>
        </p:spPr>
        <p:txBody>
          <a:bodyPr vert="horz" lIns="91440" tIns="45720" rIns="91440" bIns="45720" rtlCol="0" anchor="t">
            <a:normAutofit/>
          </a:bodyPr>
          <a:lstStyle/>
          <a:p>
            <a:pPr>
              <a:lnSpc>
                <a:spcPct val="90000"/>
              </a:lnSpc>
            </a:pPr>
            <a:r>
              <a:rPr lang="en-US" sz="4000"/>
              <a:t>Overview of the presentation</a:t>
            </a:r>
          </a:p>
        </p:txBody>
      </p:sp>
      <p:sp>
        <p:nvSpPr>
          <p:cNvPr id="4" name="Content Placeholder 3">
            <a:extLst>
              <a:ext uri="{FF2B5EF4-FFF2-40B4-BE49-F238E27FC236}">
                <a16:creationId xmlns:a16="http://schemas.microsoft.com/office/drawing/2014/main" id="{07083AB2-660E-4D51-364F-B3109F387664}"/>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4563533" y="1036320"/>
            <a:ext cx="7103872" cy="5309615"/>
          </a:xfrm>
        </p:spPr>
        <p:txBody>
          <a:bodyPr>
            <a:normAutofit/>
          </a:bodyPr>
          <a:lstStyle/>
          <a:p>
            <a:pPr marL="0" indent="0">
              <a:spcBef>
                <a:spcPts val="2500"/>
              </a:spcBef>
              <a:buNone/>
            </a:pPr>
            <a:r>
              <a:rPr lang="en-IN" sz="1400" b="1"/>
              <a:t>Financial Planning</a:t>
            </a:r>
          </a:p>
          <a:p>
            <a:pPr marL="0" lvl="1" indent="0">
              <a:buNone/>
            </a:pPr>
            <a:r>
              <a:rPr lang="en-IN" sz="1400"/>
              <a:t>Financial planning is the process of setting financial goals, creating a budget, and developing a plan to achieve those goals. It is an important aspect of financial management for individuals and businesses alike.</a:t>
            </a:r>
          </a:p>
          <a:p>
            <a:pPr marL="0" indent="0">
              <a:spcBef>
                <a:spcPts val="2500"/>
              </a:spcBef>
              <a:buNone/>
            </a:pPr>
            <a:r>
              <a:rPr lang="en-IN" sz="1400" b="1"/>
              <a:t>Financial Analysis and Tools</a:t>
            </a:r>
          </a:p>
          <a:p>
            <a:pPr marL="0" lvl="1" indent="0">
              <a:buNone/>
            </a:pPr>
            <a:r>
              <a:rPr lang="en-IN" sz="1400"/>
              <a:t>Financial analysis involves examining financial statements, ratios, and other information to make informed financial decisions. There are many tools available for financial analysis, including spreadsheets, accounting software, and financial planning software.</a:t>
            </a:r>
          </a:p>
          <a:p>
            <a:pPr marL="0" indent="0">
              <a:spcBef>
                <a:spcPts val="2500"/>
              </a:spcBef>
              <a:buNone/>
            </a:pPr>
            <a:r>
              <a:rPr lang="en-IN" sz="1400" b="1"/>
              <a:t>Budgeting Techniques</a:t>
            </a:r>
          </a:p>
          <a:p>
            <a:pPr marL="0" lvl="1" indent="0">
              <a:buNone/>
            </a:pPr>
            <a:r>
              <a:rPr lang="en-IN" sz="1400"/>
              <a:t>Budgeting is the process of creating a plan to spend money. There are many budgeting techniques available, including zero-based budgeting, incremental budgeting, and activity-based budgeting.</a:t>
            </a:r>
          </a:p>
          <a:p>
            <a:pPr marL="0" indent="0">
              <a:spcBef>
                <a:spcPts val="2500"/>
              </a:spcBef>
              <a:buNone/>
            </a:pPr>
            <a:r>
              <a:rPr lang="en-IN" sz="1400" b="1"/>
              <a:t>Forecasting Methods and Best Practices for Startups</a:t>
            </a:r>
          </a:p>
          <a:p>
            <a:pPr marL="0" lvl="1" indent="0">
              <a:buNone/>
            </a:pPr>
            <a:r>
              <a:rPr lang="en-IN" sz="1400"/>
              <a:t>Forecasting involves predicting future financial outcomes based on past performance and current trends. Best practices for startups include creating a realistic financial plan, monitoring cash flow, and being flexible and adaptable to changing circumstances.</a:t>
            </a:r>
          </a:p>
        </p:txBody>
      </p:sp>
      <p:sp>
        <p:nvSpPr>
          <p:cNvPr id="18" name="Rectangle 17">
            <a:extLst>
              <a:ext uri="{FF2B5EF4-FFF2-40B4-BE49-F238E27FC236}">
                <a16:creationId xmlns:a16="http://schemas.microsoft.com/office/drawing/2014/main" id="{06695334-1C63-71B0-DABC-EFEFD76F195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3422011"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ierstadt"/>
              <a:ea typeface="+mn-ea"/>
              <a:cs typeface="+mn-cs"/>
            </a:endParaRPr>
          </a:p>
        </p:txBody>
      </p:sp>
    </p:spTree>
    <p:extLst>
      <p:ext uri="{BB962C8B-B14F-4D97-AF65-F5344CB8AC3E}">
        <p14:creationId xmlns:p14="http://schemas.microsoft.com/office/powerpoint/2010/main" val="65576097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DE57300-C7FF-4578-99A0-42B0295B12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DB8F8250-7A81-4A19-87AD-FFB2CE4E39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499F38FC-2DEA-2647-C409-EF75720C10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26E9A97B-1917-9176-B980-E15E8CBDB12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F3FF94B3-6D3E-44FE-BB02-A9027C0003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62168" y="6209925"/>
            <a:ext cx="5021183" cy="4571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7" name="Rectangle 16">
            <a:extLst>
              <a:ext uri="{FF2B5EF4-FFF2-40B4-BE49-F238E27FC236}">
                <a16:creationId xmlns:a16="http://schemas.microsoft.com/office/drawing/2014/main" id="{C7EFAAB5-34A3-C2FC-70BA-7720CC8ADB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ierstadt"/>
              <a:ea typeface="+mn-ea"/>
              <a:cs typeface="+mn-cs"/>
            </a:endParaRPr>
          </a:p>
        </p:txBody>
      </p:sp>
      <p:sp>
        <p:nvSpPr>
          <p:cNvPr id="2" name="Title 1">
            <a:extLst>
              <a:ext uri="{FF2B5EF4-FFF2-40B4-BE49-F238E27FC236}">
                <a16:creationId xmlns:a16="http://schemas.microsoft.com/office/drawing/2014/main" id="{2A8E1239-B030-8829-06F9-784455ECD879}"/>
              </a:ext>
            </a:extLst>
          </p:cNvPr>
          <p:cNvSpPr>
            <a:spLocks noGrp="1"/>
          </p:cNvSpPr>
          <p:nvPr>
            <p:ph type="title"/>
          </p:nvPr>
        </p:nvSpPr>
        <p:spPr>
          <a:xfrm>
            <a:off x="521208" y="1211766"/>
            <a:ext cx="7237052" cy="4727988"/>
          </a:xfrm>
        </p:spPr>
        <p:txBody>
          <a:bodyPr vert="horz" lIns="91440" tIns="45720" rIns="91440" bIns="45720" rtlCol="0" anchor="b">
            <a:normAutofit/>
          </a:bodyPr>
          <a:lstStyle/>
          <a:p>
            <a:r>
              <a:rPr lang="en-US" sz="7400"/>
              <a:t>Financial Planning</a:t>
            </a:r>
          </a:p>
        </p:txBody>
      </p:sp>
      <p:sp>
        <p:nvSpPr>
          <p:cNvPr id="19" name="Freeform: Shape 18">
            <a:extLst>
              <a:ext uri="{FF2B5EF4-FFF2-40B4-BE49-F238E27FC236}">
                <a16:creationId xmlns:a16="http://schemas.microsoft.com/office/drawing/2014/main" id="{A8A44BC8-2508-4575-75F6-0ED3F11E721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69" y="6208776"/>
            <a:ext cx="7269480" cy="149279"/>
          </a:xfrm>
          <a:custGeom>
            <a:avLst/>
            <a:gdLst>
              <a:gd name="connsiteX0" fmla="*/ 0 w 8085002"/>
              <a:gd name="connsiteY0" fmla="*/ 0 h 149279"/>
              <a:gd name="connsiteX1" fmla="*/ 8085002 w 8085002"/>
              <a:gd name="connsiteY1" fmla="*/ 0 h 149279"/>
              <a:gd name="connsiteX2" fmla="*/ 8085002 w 8085002"/>
              <a:gd name="connsiteY2" fmla="*/ 149279 h 149279"/>
              <a:gd name="connsiteX3" fmla="*/ 0 w 8085002"/>
              <a:gd name="connsiteY3" fmla="*/ 149279 h 149279"/>
            </a:gdLst>
            <a:ahLst/>
            <a:cxnLst>
              <a:cxn ang="0">
                <a:pos x="connsiteX0" y="connsiteY0"/>
              </a:cxn>
              <a:cxn ang="0">
                <a:pos x="connsiteX1" y="connsiteY1"/>
              </a:cxn>
              <a:cxn ang="0">
                <a:pos x="connsiteX2" y="connsiteY2"/>
              </a:cxn>
              <a:cxn ang="0">
                <a:pos x="connsiteX3" y="connsiteY3"/>
              </a:cxn>
            </a:cxnLst>
            <a:rect l="l" t="t" r="r" b="b"/>
            <a:pathLst>
              <a:path w="8085002" h="149279">
                <a:moveTo>
                  <a:pt x="0" y="0"/>
                </a:moveTo>
                <a:lnTo>
                  <a:pt x="8085002" y="0"/>
                </a:lnTo>
                <a:lnTo>
                  <a:pt x="8085002" y="149279"/>
                </a:lnTo>
                <a:lnTo>
                  <a:pt x="0" y="149279"/>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ierstadt"/>
              <a:ea typeface="+mn-ea"/>
              <a:cs typeface="+mn-cs"/>
            </a:endParaRPr>
          </a:p>
        </p:txBody>
      </p:sp>
    </p:spTree>
    <p:extLst>
      <p:ext uri="{BB962C8B-B14F-4D97-AF65-F5344CB8AC3E}">
        <p14:creationId xmlns:p14="http://schemas.microsoft.com/office/powerpoint/2010/main" val="61222848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DE57300-C7FF-4578-99A0-42B0295B12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DB8F8250-7A81-4A19-87AD-FFB2CE4E39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99F38FC-2DEA-2647-C409-EF75720C10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6" name="Rectangle 15">
            <a:extLst>
              <a:ext uri="{FF2B5EF4-FFF2-40B4-BE49-F238E27FC236}">
                <a16:creationId xmlns:a16="http://schemas.microsoft.com/office/drawing/2014/main" id="{9E10BDB4-64F2-477D-A03B-9F8352D5E0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799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ierstadt"/>
              <a:ea typeface="+mn-ea"/>
              <a:cs typeface="+mn-cs"/>
            </a:endParaRPr>
          </a:p>
        </p:txBody>
      </p:sp>
      <p:pic>
        <p:nvPicPr>
          <p:cNvPr id="5" name="Content Placeholder 4" descr="shot of financial aid concept">
            <a:extLst>
              <a:ext uri="{FF2B5EF4-FFF2-40B4-BE49-F238E27FC236}">
                <a16:creationId xmlns:a16="http://schemas.microsoft.com/office/drawing/2014/main" id="{97B9009A-FA4B-4116-BB52-1E789370DC88}"/>
              </a:ext>
            </a:extLst>
          </p:cNvPr>
          <p:cNvPicPr>
            <a:picLocks noGrp="1" noChangeAspect="1"/>
          </p:cNvPicPr>
          <p:nvPr>
            <p:ph sz="half" idx="1"/>
          </p:nvPr>
        </p:nvPicPr>
        <p:blipFill>
          <a:blip r:embed="rId3"/>
          <a:srcRect t="7166" r="1" b="15535"/>
          <a:stretch/>
        </p:blipFill>
        <p:spPr>
          <a:xfrm>
            <a:off x="517864" y="1863633"/>
            <a:ext cx="8687096" cy="4482371"/>
          </a:xfrm>
          <a:prstGeom prst="rect">
            <a:avLst/>
          </a:prstGeom>
        </p:spPr>
      </p:pic>
      <p:sp>
        <p:nvSpPr>
          <p:cNvPr id="2" name="Title 1">
            <a:extLst>
              <a:ext uri="{FF2B5EF4-FFF2-40B4-BE49-F238E27FC236}">
                <a16:creationId xmlns:a16="http://schemas.microsoft.com/office/drawing/2014/main" id="{981FAD07-F426-29AE-6259-85E62D3F79C7}"/>
              </a:ext>
            </a:extLst>
          </p:cNvPr>
          <p:cNvSpPr>
            <a:spLocks noGrp="1"/>
          </p:cNvSpPr>
          <p:nvPr>
            <p:ph type="title"/>
          </p:nvPr>
        </p:nvSpPr>
        <p:spPr>
          <a:xfrm>
            <a:off x="517865" y="976160"/>
            <a:ext cx="8686800" cy="813063"/>
          </a:xfrm>
        </p:spPr>
        <p:txBody>
          <a:bodyPr vert="horz" lIns="91440" tIns="45720" rIns="91440" bIns="45720" rtlCol="0" anchor="t">
            <a:normAutofit/>
          </a:bodyPr>
          <a:lstStyle/>
          <a:p>
            <a:pPr>
              <a:lnSpc>
                <a:spcPct val="90000"/>
              </a:lnSpc>
            </a:pPr>
            <a:r>
              <a:rPr lang="en-US" sz="3400"/>
              <a:t>Defining Financial Goals and Objectives</a:t>
            </a:r>
          </a:p>
        </p:txBody>
      </p:sp>
      <p:sp>
        <p:nvSpPr>
          <p:cNvPr id="4" name="Content Placeholder 3">
            <a:extLst>
              <a:ext uri="{FF2B5EF4-FFF2-40B4-BE49-F238E27FC236}">
                <a16:creationId xmlns:a16="http://schemas.microsoft.com/office/drawing/2014/main" id="{8F64D981-9693-C3EE-9A49-E80C817B84D2}"/>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9631680" y="1863632"/>
            <a:ext cx="2042449" cy="4482371"/>
          </a:xfrm>
        </p:spPr>
        <p:txBody>
          <a:bodyPr>
            <a:normAutofit/>
          </a:bodyPr>
          <a:lstStyle/>
          <a:p>
            <a:pPr marL="0" indent="0">
              <a:spcBef>
                <a:spcPts val="2500"/>
              </a:spcBef>
              <a:buNone/>
            </a:pPr>
            <a:endParaRPr lang="en-IN" sz="1400" b="1"/>
          </a:p>
          <a:p>
            <a:pPr marL="0" lvl="1" indent="0">
              <a:buNone/>
            </a:pPr>
            <a:r>
              <a:rPr lang="en-IN" sz="1400"/>
              <a:t>Defining SMART financial goals and objectives is an essential part of creating an effective financial plan for startups. SMART financial goals should be specific, measurable, achievable, relevant, and time-bound.</a:t>
            </a:r>
          </a:p>
        </p:txBody>
      </p:sp>
      <p:sp>
        <p:nvSpPr>
          <p:cNvPr id="18" name="Rectangle 17">
            <a:extLst>
              <a:ext uri="{FF2B5EF4-FFF2-40B4-BE49-F238E27FC236}">
                <a16:creationId xmlns:a16="http://schemas.microsoft.com/office/drawing/2014/main" id="{887F59F2-5FBC-40CD-AD35-376AECE49EA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65" y="508090"/>
            <a:ext cx="8111230"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ierstadt"/>
              <a:ea typeface="+mn-ea"/>
              <a:cs typeface="+mn-cs"/>
            </a:endParaRPr>
          </a:p>
        </p:txBody>
      </p:sp>
      <p:sp>
        <p:nvSpPr>
          <p:cNvPr id="20" name="Freeform: Shape 19">
            <a:extLst>
              <a:ext uri="{FF2B5EF4-FFF2-40B4-BE49-F238E27FC236}">
                <a16:creationId xmlns:a16="http://schemas.microsoft.com/office/drawing/2014/main" id="{E94EA6C1-5B73-CB10-F9FB-B671500CC2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69" y="508090"/>
            <a:ext cx="8686800" cy="149279"/>
          </a:xfrm>
          <a:custGeom>
            <a:avLst/>
            <a:gdLst>
              <a:gd name="connsiteX0" fmla="*/ 0 w 8085002"/>
              <a:gd name="connsiteY0" fmla="*/ 0 h 149279"/>
              <a:gd name="connsiteX1" fmla="*/ 8085002 w 8085002"/>
              <a:gd name="connsiteY1" fmla="*/ 0 h 149279"/>
              <a:gd name="connsiteX2" fmla="*/ 8085002 w 8085002"/>
              <a:gd name="connsiteY2" fmla="*/ 149279 h 149279"/>
              <a:gd name="connsiteX3" fmla="*/ 0 w 8085002"/>
              <a:gd name="connsiteY3" fmla="*/ 149279 h 149279"/>
            </a:gdLst>
            <a:ahLst/>
            <a:cxnLst>
              <a:cxn ang="0">
                <a:pos x="connsiteX0" y="connsiteY0"/>
              </a:cxn>
              <a:cxn ang="0">
                <a:pos x="connsiteX1" y="connsiteY1"/>
              </a:cxn>
              <a:cxn ang="0">
                <a:pos x="connsiteX2" y="connsiteY2"/>
              </a:cxn>
              <a:cxn ang="0">
                <a:pos x="connsiteX3" y="connsiteY3"/>
              </a:cxn>
            </a:cxnLst>
            <a:rect l="l" t="t" r="r" b="b"/>
            <a:pathLst>
              <a:path w="8085002" h="149279">
                <a:moveTo>
                  <a:pt x="0" y="0"/>
                </a:moveTo>
                <a:lnTo>
                  <a:pt x="8085002" y="0"/>
                </a:lnTo>
                <a:lnTo>
                  <a:pt x="8085002" y="149279"/>
                </a:lnTo>
                <a:lnTo>
                  <a:pt x="0" y="149279"/>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ierstadt"/>
              <a:ea typeface="+mn-ea"/>
              <a:cs typeface="+mn-cs"/>
            </a:endParaRPr>
          </a:p>
        </p:txBody>
      </p:sp>
    </p:spTree>
    <p:extLst>
      <p:ext uri="{BB962C8B-B14F-4D97-AF65-F5344CB8AC3E}">
        <p14:creationId xmlns:p14="http://schemas.microsoft.com/office/powerpoint/2010/main" val="50451871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DE57300-C7FF-4578-99A0-42B0295B12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DB8F8250-7A81-4A19-87AD-FFB2CE4E39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99F38FC-2DEA-2647-C409-EF75720C10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6" name="Rectangle 15">
            <a:extLst>
              <a:ext uri="{FF2B5EF4-FFF2-40B4-BE49-F238E27FC236}">
                <a16:creationId xmlns:a16="http://schemas.microsoft.com/office/drawing/2014/main" id="{9E10BDB4-64F2-477D-A03B-9F8352D5E0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799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Content Placeholder 4" descr="Dart and ,,Goal&quot; on pink background">
            <a:extLst>
              <a:ext uri="{FF2B5EF4-FFF2-40B4-BE49-F238E27FC236}">
                <a16:creationId xmlns:a16="http://schemas.microsoft.com/office/drawing/2014/main" id="{DB75B3E5-CA63-4779-BA1B-0EDB9A1EA401}"/>
              </a:ext>
            </a:extLst>
          </p:cNvPr>
          <p:cNvPicPr>
            <a:picLocks noGrp="1" noChangeAspect="1"/>
          </p:cNvPicPr>
          <p:nvPr>
            <p:ph sz="half" idx="1"/>
          </p:nvPr>
        </p:nvPicPr>
        <p:blipFill>
          <a:blip r:embed="rId3"/>
          <a:srcRect l="11766" r="5469" b="3"/>
          <a:stretch/>
        </p:blipFill>
        <p:spPr>
          <a:xfrm>
            <a:off x="517867" y="2577661"/>
            <a:ext cx="4672584" cy="3768343"/>
          </a:xfrm>
          <a:prstGeom prst="rect">
            <a:avLst/>
          </a:prstGeom>
        </p:spPr>
      </p:pic>
      <p:sp>
        <p:nvSpPr>
          <p:cNvPr id="2" name="Title 1">
            <a:extLst>
              <a:ext uri="{FF2B5EF4-FFF2-40B4-BE49-F238E27FC236}">
                <a16:creationId xmlns:a16="http://schemas.microsoft.com/office/drawing/2014/main" id="{74784A6E-57AA-F96E-2BB4-03A9DA44B3E8}"/>
              </a:ext>
            </a:extLst>
          </p:cNvPr>
          <p:cNvSpPr>
            <a:spLocks noGrp="1"/>
          </p:cNvSpPr>
          <p:nvPr>
            <p:ph type="title"/>
          </p:nvPr>
        </p:nvSpPr>
        <p:spPr>
          <a:xfrm>
            <a:off x="517867" y="976160"/>
            <a:ext cx="4809314" cy="1447163"/>
          </a:xfrm>
        </p:spPr>
        <p:txBody>
          <a:bodyPr vert="horz" lIns="91440" tIns="45720" rIns="91440" bIns="45720" rtlCol="0" anchor="t">
            <a:normAutofit/>
          </a:bodyPr>
          <a:lstStyle/>
          <a:p>
            <a:r>
              <a:rPr lang="en-US" sz="4400"/>
              <a:t>Creating a financial plan</a:t>
            </a:r>
          </a:p>
        </p:txBody>
      </p:sp>
      <p:sp>
        <p:nvSpPr>
          <p:cNvPr id="4" name="Content Placeholder 3">
            <a:extLst>
              <a:ext uri="{FF2B5EF4-FFF2-40B4-BE49-F238E27FC236}">
                <a16:creationId xmlns:a16="http://schemas.microsoft.com/office/drawing/2014/main" id="{084099D8-4F86-97E5-868B-6711E556CF3D}"/>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842000" y="1033272"/>
            <a:ext cx="5832133" cy="5312732"/>
          </a:xfrm>
        </p:spPr>
        <p:txBody>
          <a:bodyPr>
            <a:normAutofit/>
          </a:bodyPr>
          <a:lstStyle/>
          <a:p>
            <a:pPr marL="0" indent="0">
              <a:spcBef>
                <a:spcPts val="2500"/>
              </a:spcBef>
              <a:buNone/>
            </a:pPr>
            <a:r>
              <a:rPr lang="en-IN" sz="1400" b="1"/>
              <a:t>Defining Financial Goals and Objectives</a:t>
            </a:r>
          </a:p>
          <a:p>
            <a:pPr marL="0" lvl="1" indent="0">
              <a:buNone/>
            </a:pPr>
            <a:r>
              <a:rPr lang="en-IN" sz="1400"/>
              <a:t>Defining financial goals and objectives is the first step in creating a financial plan for startups. Financial goals should be specific, measurable, achievable, relevant, and time-bound.</a:t>
            </a:r>
          </a:p>
          <a:p>
            <a:pPr marL="0" indent="0">
              <a:spcBef>
                <a:spcPts val="2500"/>
              </a:spcBef>
              <a:buNone/>
            </a:pPr>
            <a:r>
              <a:rPr lang="en-IN" sz="1400" b="1"/>
              <a:t>Projected Income Statements</a:t>
            </a:r>
          </a:p>
          <a:p>
            <a:pPr marL="0" lvl="1" indent="0">
              <a:buNone/>
            </a:pPr>
            <a:r>
              <a:rPr lang="en-IN" sz="1400"/>
              <a:t>Projected income statements are a key component of the financial plan and show the expected revenue, expenses, and profit or loss over a specific period of time.</a:t>
            </a:r>
          </a:p>
          <a:p>
            <a:pPr marL="0" indent="0">
              <a:spcBef>
                <a:spcPts val="2500"/>
              </a:spcBef>
              <a:buNone/>
            </a:pPr>
            <a:r>
              <a:rPr lang="en-IN" sz="1400" b="1"/>
              <a:t>Balance Sheets</a:t>
            </a:r>
          </a:p>
          <a:p>
            <a:pPr marL="0" lvl="1" indent="0">
              <a:buNone/>
            </a:pPr>
            <a:r>
              <a:rPr lang="en-IN" sz="1400"/>
              <a:t>Balance sheets provide a snapshot of a company's financial position at a specific point in time and show its assets, liabilities, and equity.</a:t>
            </a:r>
          </a:p>
          <a:p>
            <a:pPr marL="0" indent="0">
              <a:spcBef>
                <a:spcPts val="2500"/>
              </a:spcBef>
              <a:buNone/>
            </a:pPr>
            <a:r>
              <a:rPr lang="en-IN" sz="1400" b="1"/>
              <a:t>Cash Flow Statements</a:t>
            </a:r>
          </a:p>
          <a:p>
            <a:pPr marL="0" lvl="1" indent="0">
              <a:buNone/>
            </a:pPr>
            <a:r>
              <a:rPr lang="en-IN" sz="1400"/>
              <a:t>Cash flow statements show the inflow and outflow of cash over a specific period of time and are a critical component of the financial plan.</a:t>
            </a:r>
          </a:p>
        </p:txBody>
      </p:sp>
      <p:sp>
        <p:nvSpPr>
          <p:cNvPr id="18" name="Rectangle 17">
            <a:extLst>
              <a:ext uri="{FF2B5EF4-FFF2-40B4-BE49-F238E27FC236}">
                <a16:creationId xmlns:a16="http://schemas.microsoft.com/office/drawing/2014/main" id="{887F59F2-5FBC-40CD-AD35-376AECE49EA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68" y="508090"/>
            <a:ext cx="4672584"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2741890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DE57300-C7FF-4578-99A0-42B0295B12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DB8F8250-7A81-4A19-87AD-FFB2CE4E39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99F38FC-2DEA-2647-C409-EF75720C10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6" name="Rectangle 15">
            <a:extLst>
              <a:ext uri="{FF2B5EF4-FFF2-40B4-BE49-F238E27FC236}">
                <a16:creationId xmlns:a16="http://schemas.microsoft.com/office/drawing/2014/main" id="{9E10BDB4-64F2-477D-A03B-9F8352D5E0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799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ierstadt"/>
              <a:ea typeface="+mn-ea"/>
              <a:cs typeface="+mn-cs"/>
            </a:endParaRPr>
          </a:p>
        </p:txBody>
      </p:sp>
      <p:pic>
        <p:nvPicPr>
          <p:cNvPr id="5" name="Content Placeholder 4" descr="Business Word Highlighted With Red Marker.">
            <a:extLst>
              <a:ext uri="{FF2B5EF4-FFF2-40B4-BE49-F238E27FC236}">
                <a16:creationId xmlns:a16="http://schemas.microsoft.com/office/drawing/2014/main" id="{9C011B35-B615-41DB-97E1-C7FE9D2F3D07}"/>
              </a:ext>
            </a:extLst>
          </p:cNvPr>
          <p:cNvPicPr>
            <a:picLocks noGrp="1" noChangeAspect="1"/>
          </p:cNvPicPr>
          <p:nvPr>
            <p:ph sz="half" idx="1"/>
          </p:nvPr>
        </p:nvPicPr>
        <p:blipFill>
          <a:blip r:embed="rId3"/>
          <a:srcRect t="13535" r="1" b="9165"/>
          <a:stretch/>
        </p:blipFill>
        <p:spPr>
          <a:xfrm>
            <a:off x="517864" y="1863633"/>
            <a:ext cx="8687096" cy="4482371"/>
          </a:xfrm>
          <a:prstGeom prst="rect">
            <a:avLst/>
          </a:prstGeom>
        </p:spPr>
      </p:pic>
      <p:sp>
        <p:nvSpPr>
          <p:cNvPr id="2" name="Title 1">
            <a:extLst>
              <a:ext uri="{FF2B5EF4-FFF2-40B4-BE49-F238E27FC236}">
                <a16:creationId xmlns:a16="http://schemas.microsoft.com/office/drawing/2014/main" id="{92DD82BC-D66F-E031-51C3-540E81415AA1}"/>
              </a:ext>
            </a:extLst>
          </p:cNvPr>
          <p:cNvSpPr>
            <a:spLocks noGrp="1"/>
          </p:cNvSpPr>
          <p:nvPr>
            <p:ph type="title"/>
          </p:nvPr>
        </p:nvSpPr>
        <p:spPr>
          <a:xfrm>
            <a:off x="517865" y="976160"/>
            <a:ext cx="8686800" cy="813063"/>
          </a:xfrm>
        </p:spPr>
        <p:txBody>
          <a:bodyPr vert="horz" lIns="91440" tIns="45720" rIns="91440" bIns="45720" rtlCol="0" anchor="t">
            <a:normAutofit/>
          </a:bodyPr>
          <a:lstStyle/>
          <a:p>
            <a:pPr>
              <a:lnSpc>
                <a:spcPct val="90000"/>
              </a:lnSpc>
            </a:pPr>
            <a:r>
              <a:rPr lang="en-US" sz="2800"/>
              <a:t>Aligning Financial Planning with Business Strategy</a:t>
            </a:r>
          </a:p>
        </p:txBody>
      </p:sp>
      <p:sp>
        <p:nvSpPr>
          <p:cNvPr id="4" name="Content Placeholder 3">
            <a:extLst>
              <a:ext uri="{FF2B5EF4-FFF2-40B4-BE49-F238E27FC236}">
                <a16:creationId xmlns:a16="http://schemas.microsoft.com/office/drawing/2014/main" id="{81470B77-6973-C4FA-9DCF-1B4A26B770EC}"/>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9631680" y="1863632"/>
            <a:ext cx="2042449" cy="4482371"/>
          </a:xfrm>
        </p:spPr>
        <p:txBody>
          <a:bodyPr>
            <a:normAutofit/>
          </a:bodyPr>
          <a:lstStyle/>
          <a:p>
            <a:pPr marL="0" indent="0">
              <a:spcBef>
                <a:spcPts val="2500"/>
              </a:spcBef>
              <a:buNone/>
            </a:pPr>
            <a:endParaRPr lang="en-IN" sz="1400" b="1"/>
          </a:p>
          <a:p>
            <a:pPr marL="0" lvl="1" indent="0">
              <a:buNone/>
            </a:pPr>
            <a:r>
              <a:rPr lang="en-IN" sz="1400"/>
              <a:t>The financial planning of a startup should align with its overall business strategy, which includes its products or services, market position, and growth strategy.</a:t>
            </a:r>
          </a:p>
        </p:txBody>
      </p:sp>
      <p:sp>
        <p:nvSpPr>
          <p:cNvPr id="18" name="Rectangle 17">
            <a:extLst>
              <a:ext uri="{FF2B5EF4-FFF2-40B4-BE49-F238E27FC236}">
                <a16:creationId xmlns:a16="http://schemas.microsoft.com/office/drawing/2014/main" id="{887F59F2-5FBC-40CD-AD35-376AECE49EA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65" y="508090"/>
            <a:ext cx="8111230"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ierstadt"/>
              <a:ea typeface="+mn-ea"/>
              <a:cs typeface="+mn-cs"/>
            </a:endParaRPr>
          </a:p>
        </p:txBody>
      </p:sp>
      <p:sp>
        <p:nvSpPr>
          <p:cNvPr id="20" name="Freeform: Shape 19">
            <a:extLst>
              <a:ext uri="{FF2B5EF4-FFF2-40B4-BE49-F238E27FC236}">
                <a16:creationId xmlns:a16="http://schemas.microsoft.com/office/drawing/2014/main" id="{E94EA6C1-5B73-CB10-F9FB-B671500CC2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69" y="508090"/>
            <a:ext cx="8686800" cy="149279"/>
          </a:xfrm>
          <a:custGeom>
            <a:avLst/>
            <a:gdLst>
              <a:gd name="connsiteX0" fmla="*/ 0 w 8085002"/>
              <a:gd name="connsiteY0" fmla="*/ 0 h 149279"/>
              <a:gd name="connsiteX1" fmla="*/ 8085002 w 8085002"/>
              <a:gd name="connsiteY1" fmla="*/ 0 h 149279"/>
              <a:gd name="connsiteX2" fmla="*/ 8085002 w 8085002"/>
              <a:gd name="connsiteY2" fmla="*/ 149279 h 149279"/>
              <a:gd name="connsiteX3" fmla="*/ 0 w 8085002"/>
              <a:gd name="connsiteY3" fmla="*/ 149279 h 149279"/>
            </a:gdLst>
            <a:ahLst/>
            <a:cxnLst>
              <a:cxn ang="0">
                <a:pos x="connsiteX0" y="connsiteY0"/>
              </a:cxn>
              <a:cxn ang="0">
                <a:pos x="connsiteX1" y="connsiteY1"/>
              </a:cxn>
              <a:cxn ang="0">
                <a:pos x="connsiteX2" y="connsiteY2"/>
              </a:cxn>
              <a:cxn ang="0">
                <a:pos x="connsiteX3" y="connsiteY3"/>
              </a:cxn>
            </a:cxnLst>
            <a:rect l="l" t="t" r="r" b="b"/>
            <a:pathLst>
              <a:path w="8085002" h="149279">
                <a:moveTo>
                  <a:pt x="0" y="0"/>
                </a:moveTo>
                <a:lnTo>
                  <a:pt x="8085002" y="0"/>
                </a:lnTo>
                <a:lnTo>
                  <a:pt x="8085002" y="149279"/>
                </a:lnTo>
                <a:lnTo>
                  <a:pt x="0" y="149279"/>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ierstadt"/>
              <a:ea typeface="+mn-ea"/>
              <a:cs typeface="+mn-cs"/>
            </a:endParaRPr>
          </a:p>
        </p:txBody>
      </p:sp>
    </p:spTree>
    <p:extLst>
      <p:ext uri="{BB962C8B-B14F-4D97-AF65-F5344CB8AC3E}">
        <p14:creationId xmlns:p14="http://schemas.microsoft.com/office/powerpoint/2010/main" val="358508723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DE57300-C7FF-4578-99A0-42B0295B12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DB8F8250-7A81-4A19-87AD-FFB2CE4E39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499F38FC-2DEA-2647-C409-EF75720C10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26E9A97B-1917-9176-B980-E15E8CBDB12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F3FF94B3-6D3E-44FE-BB02-A9027C0003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62168" y="6209925"/>
            <a:ext cx="5021183" cy="4571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7" name="Rectangle 16">
            <a:extLst>
              <a:ext uri="{FF2B5EF4-FFF2-40B4-BE49-F238E27FC236}">
                <a16:creationId xmlns:a16="http://schemas.microsoft.com/office/drawing/2014/main" id="{C7EFAAB5-34A3-C2FC-70BA-7720CC8ADB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ierstadt"/>
              <a:ea typeface="+mn-ea"/>
              <a:cs typeface="+mn-cs"/>
            </a:endParaRPr>
          </a:p>
        </p:txBody>
      </p:sp>
      <p:sp>
        <p:nvSpPr>
          <p:cNvPr id="2" name="Title 1">
            <a:extLst>
              <a:ext uri="{FF2B5EF4-FFF2-40B4-BE49-F238E27FC236}">
                <a16:creationId xmlns:a16="http://schemas.microsoft.com/office/drawing/2014/main" id="{421E9FA6-F526-0461-03DF-20AECA1A9B41}"/>
              </a:ext>
            </a:extLst>
          </p:cNvPr>
          <p:cNvSpPr>
            <a:spLocks noGrp="1"/>
          </p:cNvSpPr>
          <p:nvPr>
            <p:ph type="title"/>
          </p:nvPr>
        </p:nvSpPr>
        <p:spPr>
          <a:xfrm>
            <a:off x="521208" y="1211766"/>
            <a:ext cx="7237052" cy="4727988"/>
          </a:xfrm>
        </p:spPr>
        <p:txBody>
          <a:bodyPr vert="horz" lIns="91440" tIns="45720" rIns="91440" bIns="45720" rtlCol="0" anchor="b">
            <a:normAutofit/>
          </a:bodyPr>
          <a:lstStyle/>
          <a:p>
            <a:r>
              <a:rPr lang="en-US" sz="7400"/>
              <a:t>Key Components of Financial Analysis</a:t>
            </a:r>
          </a:p>
        </p:txBody>
      </p:sp>
      <p:sp>
        <p:nvSpPr>
          <p:cNvPr id="19" name="Freeform: Shape 18">
            <a:extLst>
              <a:ext uri="{FF2B5EF4-FFF2-40B4-BE49-F238E27FC236}">
                <a16:creationId xmlns:a16="http://schemas.microsoft.com/office/drawing/2014/main" id="{A8A44BC8-2508-4575-75F6-0ED3F11E721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69" y="6208776"/>
            <a:ext cx="7269480" cy="149279"/>
          </a:xfrm>
          <a:custGeom>
            <a:avLst/>
            <a:gdLst>
              <a:gd name="connsiteX0" fmla="*/ 0 w 8085002"/>
              <a:gd name="connsiteY0" fmla="*/ 0 h 149279"/>
              <a:gd name="connsiteX1" fmla="*/ 8085002 w 8085002"/>
              <a:gd name="connsiteY1" fmla="*/ 0 h 149279"/>
              <a:gd name="connsiteX2" fmla="*/ 8085002 w 8085002"/>
              <a:gd name="connsiteY2" fmla="*/ 149279 h 149279"/>
              <a:gd name="connsiteX3" fmla="*/ 0 w 8085002"/>
              <a:gd name="connsiteY3" fmla="*/ 149279 h 149279"/>
            </a:gdLst>
            <a:ahLst/>
            <a:cxnLst>
              <a:cxn ang="0">
                <a:pos x="connsiteX0" y="connsiteY0"/>
              </a:cxn>
              <a:cxn ang="0">
                <a:pos x="connsiteX1" y="connsiteY1"/>
              </a:cxn>
              <a:cxn ang="0">
                <a:pos x="connsiteX2" y="connsiteY2"/>
              </a:cxn>
              <a:cxn ang="0">
                <a:pos x="connsiteX3" y="connsiteY3"/>
              </a:cxn>
            </a:cxnLst>
            <a:rect l="l" t="t" r="r" b="b"/>
            <a:pathLst>
              <a:path w="8085002" h="149279">
                <a:moveTo>
                  <a:pt x="0" y="0"/>
                </a:moveTo>
                <a:lnTo>
                  <a:pt x="8085002" y="0"/>
                </a:lnTo>
                <a:lnTo>
                  <a:pt x="8085002" y="149279"/>
                </a:lnTo>
                <a:lnTo>
                  <a:pt x="0" y="149279"/>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ierstadt"/>
              <a:ea typeface="+mn-ea"/>
              <a:cs typeface="+mn-cs"/>
            </a:endParaRPr>
          </a:p>
        </p:txBody>
      </p:sp>
    </p:spTree>
    <p:extLst>
      <p:ext uri="{BB962C8B-B14F-4D97-AF65-F5344CB8AC3E}">
        <p14:creationId xmlns:p14="http://schemas.microsoft.com/office/powerpoint/2010/main" val="338104046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GestaltVTI">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Bierstadt">
      <a:majorFont>
        <a:latin typeface="Bierstadt"/>
        <a:ea typeface=""/>
        <a:cs typeface=""/>
      </a:majorFont>
      <a:minorFont>
        <a:latin typeface="Bierstad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estaltVTI" id="{4F87C71D-53D1-4B71-BF97-FD0EA4B25665}" vid="{A110AFC4-8D8A-4C02-8885-7BA370B379B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TotalTime>
  <Words>2664</Words>
  <Application>Microsoft Office PowerPoint</Application>
  <PresentationFormat>Widescreen</PresentationFormat>
  <Paragraphs>177</Paragraphs>
  <Slides>32</Slides>
  <Notes>32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32</vt:i4>
      </vt:variant>
    </vt:vector>
  </HeadingPairs>
  <TitlesOfParts>
    <vt:vector size="37" baseType="lpstr">
      <vt:lpstr>-apple-system</vt:lpstr>
      <vt:lpstr>Aptos</vt:lpstr>
      <vt:lpstr>Arial</vt:lpstr>
      <vt:lpstr>Bierstadt</vt:lpstr>
      <vt:lpstr>GestaltVTI</vt:lpstr>
      <vt:lpstr>Financial Planning and Analysis for Startups</vt:lpstr>
      <vt:lpstr>Introduction</vt:lpstr>
      <vt:lpstr>Importance of Financial Planning and Analysis for Startups</vt:lpstr>
      <vt:lpstr>Overview of the presentation</vt:lpstr>
      <vt:lpstr>Financial Planning</vt:lpstr>
      <vt:lpstr>Defining Financial Goals and Objectives</vt:lpstr>
      <vt:lpstr>Creating a financial plan</vt:lpstr>
      <vt:lpstr>Aligning Financial Planning with Business Strategy</vt:lpstr>
      <vt:lpstr>Key Components of Financial Analysis</vt:lpstr>
      <vt:lpstr>Income statement analysis</vt:lpstr>
      <vt:lpstr>Balance sheet analysis</vt:lpstr>
      <vt:lpstr>Cash Flow Analysis</vt:lpstr>
      <vt:lpstr>Common Tools for Financial Analysis and Planning</vt:lpstr>
      <vt:lpstr>Overview of financial analysis and planning tools</vt:lpstr>
      <vt:lpstr>Tool 1: Microsoft Excel</vt:lpstr>
      <vt:lpstr>Tool 2: QuickBooks</vt:lpstr>
      <vt:lpstr>Tool 3: Xero</vt:lpstr>
      <vt:lpstr>Tool 4: FreshBooks</vt:lpstr>
      <vt:lpstr>Tool 5: Zoho Books</vt:lpstr>
      <vt:lpstr>Budgeting Techniques</vt:lpstr>
      <vt:lpstr>Zero-based budgeting</vt:lpstr>
      <vt:lpstr>Activity-based budgeting</vt:lpstr>
      <vt:lpstr>Incremental Budgeting</vt:lpstr>
      <vt:lpstr>Forecasting Methods</vt:lpstr>
      <vt:lpstr>Qualitative forecasting</vt:lpstr>
      <vt:lpstr>Quantitative forecasting</vt:lpstr>
      <vt:lpstr>Scenario planning</vt:lpstr>
      <vt:lpstr>Best Practices for Startups</vt:lpstr>
      <vt:lpstr>Regular Financial Reviews and Adjustments</vt:lpstr>
      <vt:lpstr>Leveraging Technology and Financial Software</vt:lpstr>
      <vt:lpstr>Seeking Expert Advice and Mentorship</vt:lpstr>
      <vt:lpstr>Conclusion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Dr. Nitin Paranjape</dc:creator>
  <cp:lastModifiedBy>Dr. Nitin Paranjape</cp:lastModifiedBy>
  <cp:revision>1</cp:revision>
  <dcterms:created xsi:type="dcterms:W3CDTF">2024-09-12T14:42:28Z</dcterms:created>
  <dcterms:modified xsi:type="dcterms:W3CDTF">2024-09-12T14:46:08Z</dcterms:modified>
</cp:coreProperties>
</file>