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7"/>
  </p:notesMasterIdLst>
  <p:sldIdLst>
    <p:sldId id="256" r:id="rId2"/>
    <p:sldId id="288" r:id="rId3"/>
    <p:sldId id="290" r:id="rId4"/>
    <p:sldId id="291" r:id="rId5"/>
    <p:sldId id="292" r:id="rId6"/>
    <p:sldId id="293" r:id="rId7"/>
    <p:sldId id="295" r:id="rId8"/>
    <p:sldId id="294" r:id="rId9"/>
    <p:sldId id="296" r:id="rId10"/>
    <p:sldId id="297" r:id="rId11"/>
    <p:sldId id="298" r:id="rId12"/>
    <p:sldId id="300" r:id="rId13"/>
    <p:sldId id="299" r:id="rId14"/>
    <p:sldId id="303" r:id="rId15"/>
    <p:sldId id="302" r:id="rId16"/>
    <p:sldId id="301" r:id="rId17"/>
    <p:sldId id="306" r:id="rId18"/>
    <p:sldId id="304" r:id="rId19"/>
    <p:sldId id="305" r:id="rId20"/>
    <p:sldId id="307" r:id="rId21"/>
    <p:sldId id="308" r:id="rId22"/>
    <p:sldId id="309" r:id="rId23"/>
    <p:sldId id="310" r:id="rId24"/>
    <p:sldId id="311" r:id="rId25"/>
    <p:sldId id="275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8" autoAdjust="0"/>
    <p:restoredTop sz="94660"/>
  </p:normalViewPr>
  <p:slideViewPr>
    <p:cSldViewPr snapToGrid="0">
      <p:cViewPr varScale="1">
        <p:scale>
          <a:sx n="89" d="100"/>
          <a:sy n="89" d="100"/>
        </p:scale>
        <p:origin x="3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A75926-DC65-4D41-8931-9D0328D8A09E}" type="doc">
      <dgm:prSet loTypeId="urn:microsoft.com/office/officeart/2005/8/layout/cycle3" loCatId="cycle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DEED00A-1254-46BB-90B8-977182CDAF28}">
      <dgm:prSet custT="1"/>
      <dgm:spPr/>
      <dgm:t>
        <a:bodyPr/>
        <a:lstStyle/>
        <a:p>
          <a:pPr rtl="0"/>
          <a:r>
            <a:rPr lang="en-US" sz="3200" smtClean="0"/>
            <a:t>Get data</a:t>
          </a:r>
          <a:endParaRPr lang="en-US" sz="3200"/>
        </a:p>
      </dgm:t>
    </dgm:pt>
    <dgm:pt modelId="{B7D984C0-24B5-428C-ADD8-DE6CEBA46ACE}" type="parTrans" cxnId="{B54C8061-C6D2-4EDD-81E2-11B6D3D779C3}">
      <dgm:prSet/>
      <dgm:spPr/>
      <dgm:t>
        <a:bodyPr/>
        <a:lstStyle/>
        <a:p>
          <a:endParaRPr lang="en-US" sz="3600"/>
        </a:p>
      </dgm:t>
    </dgm:pt>
    <dgm:pt modelId="{D0B48E8F-05D3-41AD-A012-9ECD518081CF}" type="sibTrans" cxnId="{B54C8061-C6D2-4EDD-81E2-11B6D3D779C3}">
      <dgm:prSet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endParaRPr lang="en-US" sz="2800"/>
        </a:p>
      </dgm:t>
    </dgm:pt>
    <dgm:pt modelId="{677D90DC-9DB6-4418-9846-B2847DBE5F01}">
      <dgm:prSet custT="1"/>
      <dgm:spPr/>
      <dgm:t>
        <a:bodyPr/>
        <a:lstStyle/>
        <a:p>
          <a:pPr rtl="0"/>
          <a:r>
            <a:rPr lang="en-US" sz="3200" smtClean="0"/>
            <a:t>Clean up</a:t>
          </a:r>
          <a:endParaRPr lang="en-US" sz="3200"/>
        </a:p>
      </dgm:t>
    </dgm:pt>
    <dgm:pt modelId="{797CF0DA-26AB-4CE2-B194-9062B66CA724}" type="parTrans" cxnId="{8018B46F-ED33-4FD8-B14D-2A861FABF38A}">
      <dgm:prSet/>
      <dgm:spPr/>
      <dgm:t>
        <a:bodyPr/>
        <a:lstStyle/>
        <a:p>
          <a:endParaRPr lang="en-US" sz="3600"/>
        </a:p>
      </dgm:t>
    </dgm:pt>
    <dgm:pt modelId="{26A6D8D8-F57E-47A3-9F08-57F584A52E8B}" type="sibTrans" cxnId="{8018B46F-ED33-4FD8-B14D-2A861FABF38A}">
      <dgm:prSet custT="1"/>
      <dgm:spPr/>
      <dgm:t>
        <a:bodyPr/>
        <a:lstStyle/>
        <a:p>
          <a:endParaRPr lang="en-US" sz="2800"/>
        </a:p>
      </dgm:t>
    </dgm:pt>
    <dgm:pt modelId="{7E7A845B-70AB-4300-BD15-FB8EEF41E4C6}">
      <dgm:prSet custT="1"/>
      <dgm:spPr/>
      <dgm:t>
        <a:bodyPr/>
        <a:lstStyle/>
        <a:p>
          <a:pPr rtl="0"/>
          <a:r>
            <a:rPr lang="en-US" sz="3200" smtClean="0"/>
            <a:t>Summarize</a:t>
          </a:r>
          <a:endParaRPr lang="en-US" sz="3200"/>
        </a:p>
      </dgm:t>
    </dgm:pt>
    <dgm:pt modelId="{E5EC2F4F-C1BD-4484-80C6-7DD3380004BA}" type="parTrans" cxnId="{74D5D1E4-D3FF-4C0E-A5B6-5E197CE19025}">
      <dgm:prSet/>
      <dgm:spPr/>
      <dgm:t>
        <a:bodyPr/>
        <a:lstStyle/>
        <a:p>
          <a:endParaRPr lang="en-US" sz="3600"/>
        </a:p>
      </dgm:t>
    </dgm:pt>
    <dgm:pt modelId="{66C3C146-C81E-443F-9AE2-A7E53FE9A3F3}" type="sibTrans" cxnId="{74D5D1E4-D3FF-4C0E-A5B6-5E197CE19025}">
      <dgm:prSet custT="1"/>
      <dgm:spPr/>
      <dgm:t>
        <a:bodyPr/>
        <a:lstStyle/>
        <a:p>
          <a:endParaRPr lang="en-US" sz="2800"/>
        </a:p>
      </dgm:t>
    </dgm:pt>
    <dgm:pt modelId="{B9FFC0A9-977F-46EA-B1E2-500950AB801A}">
      <dgm:prSet custT="1"/>
      <dgm:spPr/>
      <dgm:t>
        <a:bodyPr/>
        <a:lstStyle/>
        <a:p>
          <a:pPr rtl="0"/>
          <a:r>
            <a:rPr lang="en-US" sz="3200" smtClean="0"/>
            <a:t>Visualize</a:t>
          </a:r>
          <a:endParaRPr lang="en-US" sz="3200"/>
        </a:p>
      </dgm:t>
    </dgm:pt>
    <dgm:pt modelId="{A2368F5B-D792-452E-A66C-469900A61853}" type="parTrans" cxnId="{691AE4AC-17AB-4051-99E7-F12676990ABD}">
      <dgm:prSet/>
      <dgm:spPr/>
      <dgm:t>
        <a:bodyPr/>
        <a:lstStyle/>
        <a:p>
          <a:endParaRPr lang="en-US" sz="3600"/>
        </a:p>
      </dgm:t>
    </dgm:pt>
    <dgm:pt modelId="{34AC7981-71AC-459D-8753-B53613418716}" type="sibTrans" cxnId="{691AE4AC-17AB-4051-99E7-F12676990ABD}">
      <dgm:prSet custT="1"/>
      <dgm:spPr/>
      <dgm:t>
        <a:bodyPr/>
        <a:lstStyle/>
        <a:p>
          <a:endParaRPr lang="en-US" sz="2800"/>
        </a:p>
      </dgm:t>
    </dgm:pt>
    <dgm:pt modelId="{F9E934E9-C638-41D9-B3C0-C6388F1B704B}">
      <dgm:prSet custT="1"/>
      <dgm:spPr/>
      <dgm:t>
        <a:bodyPr/>
        <a:lstStyle/>
        <a:p>
          <a:pPr rtl="0"/>
          <a:r>
            <a:rPr lang="en-US" sz="3200" smtClean="0"/>
            <a:t>Understand</a:t>
          </a:r>
          <a:endParaRPr lang="en-US" sz="3200"/>
        </a:p>
      </dgm:t>
    </dgm:pt>
    <dgm:pt modelId="{C3CAA023-F749-45D0-989D-22C53B7FC6CD}" type="parTrans" cxnId="{D2449318-31B9-4D82-ADB4-540E029E561B}">
      <dgm:prSet/>
      <dgm:spPr/>
      <dgm:t>
        <a:bodyPr/>
        <a:lstStyle/>
        <a:p>
          <a:endParaRPr lang="en-US" sz="3600"/>
        </a:p>
      </dgm:t>
    </dgm:pt>
    <dgm:pt modelId="{2732CA79-9997-4ECA-A5E4-FFDBFC971A61}" type="sibTrans" cxnId="{D2449318-31B9-4D82-ADB4-540E029E561B}">
      <dgm:prSet custT="1"/>
      <dgm:spPr/>
      <dgm:t>
        <a:bodyPr/>
        <a:lstStyle/>
        <a:p>
          <a:endParaRPr lang="en-US" sz="2800"/>
        </a:p>
      </dgm:t>
    </dgm:pt>
    <dgm:pt modelId="{0750ECCC-B241-4475-ACD7-E9A04F19AF32}">
      <dgm:prSet custT="1"/>
      <dgm:spPr/>
      <dgm:t>
        <a:bodyPr/>
        <a:lstStyle/>
        <a:p>
          <a:pPr rtl="0"/>
          <a:r>
            <a:rPr lang="en-US" sz="3200" smtClean="0"/>
            <a:t>Act</a:t>
          </a:r>
          <a:endParaRPr lang="en-US" sz="3200"/>
        </a:p>
      </dgm:t>
    </dgm:pt>
    <dgm:pt modelId="{B82B0B9E-32F6-4E76-90FA-D55B0326274B}" type="parTrans" cxnId="{D4B3C83B-3847-43A3-ADE8-EED4B4ABD57A}">
      <dgm:prSet/>
      <dgm:spPr/>
      <dgm:t>
        <a:bodyPr/>
        <a:lstStyle/>
        <a:p>
          <a:endParaRPr lang="en-US" sz="3600"/>
        </a:p>
      </dgm:t>
    </dgm:pt>
    <dgm:pt modelId="{DB49FB62-7E59-43A3-B4F3-6A00F0A982A5}" type="sibTrans" cxnId="{D4B3C83B-3847-43A3-ADE8-EED4B4ABD57A}">
      <dgm:prSet custT="1"/>
      <dgm:spPr/>
      <dgm:t>
        <a:bodyPr/>
        <a:lstStyle/>
        <a:p>
          <a:endParaRPr lang="en-US" sz="2800"/>
        </a:p>
      </dgm:t>
    </dgm:pt>
    <dgm:pt modelId="{D76204E3-2018-4520-8AD2-AE081D13C183}" type="pres">
      <dgm:prSet presAssocID="{F4A75926-DC65-4D41-8931-9D0328D8A09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10FEB3-ED8A-48D9-8343-E7D525DEA41D}" type="pres">
      <dgm:prSet presAssocID="{F4A75926-DC65-4D41-8931-9D0328D8A09E}" presName="cycle" presStyleCnt="0"/>
      <dgm:spPr/>
    </dgm:pt>
    <dgm:pt modelId="{8D364E23-43E8-469B-ACC6-2AC731520B07}" type="pres">
      <dgm:prSet presAssocID="{8DEED00A-1254-46BB-90B8-977182CDAF28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E8D7C2-0F98-437A-8670-DA12D3128A05}" type="pres">
      <dgm:prSet presAssocID="{D0B48E8F-05D3-41AD-A012-9ECD518081CF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772CC799-6361-4F41-BE5D-FC7FF7629F9C}" type="pres">
      <dgm:prSet presAssocID="{677D90DC-9DB6-4418-9846-B2847DBE5F01}" presName="nodeFollowingNodes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3C1504-7FF2-4CBF-8C08-B5BE78E80855}" type="pres">
      <dgm:prSet presAssocID="{7E7A845B-70AB-4300-BD15-FB8EEF41E4C6}" presName="nodeFollowingNodes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98F4DC-D041-47E9-A328-EAD19DD2E25C}" type="pres">
      <dgm:prSet presAssocID="{B9FFC0A9-977F-46EA-B1E2-500950AB801A}" presName="nodeFollowingNodes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490F1E-A92B-4161-9B14-25A049B6B317}" type="pres">
      <dgm:prSet presAssocID="{F9E934E9-C638-41D9-B3C0-C6388F1B704B}" presName="nodeFollowingNodes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9103E8-B10A-4C6B-B23B-0FB1B26ED09F}" type="pres">
      <dgm:prSet presAssocID="{0750ECCC-B241-4475-ACD7-E9A04F19AF32}" presName="nodeFollowingNodes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352D5A3-4D8D-4393-B91A-C2284C7C6B4D}" type="presOf" srcId="{F9E934E9-C638-41D9-B3C0-C6388F1B704B}" destId="{38490F1E-A92B-4161-9B14-25A049B6B317}" srcOrd="0" destOrd="0" presId="urn:microsoft.com/office/officeart/2005/8/layout/cycle3"/>
    <dgm:cxn modelId="{D4B3C83B-3847-43A3-ADE8-EED4B4ABD57A}" srcId="{F4A75926-DC65-4D41-8931-9D0328D8A09E}" destId="{0750ECCC-B241-4475-ACD7-E9A04F19AF32}" srcOrd="5" destOrd="0" parTransId="{B82B0B9E-32F6-4E76-90FA-D55B0326274B}" sibTransId="{DB49FB62-7E59-43A3-B4F3-6A00F0A982A5}"/>
    <dgm:cxn modelId="{691AE4AC-17AB-4051-99E7-F12676990ABD}" srcId="{F4A75926-DC65-4D41-8931-9D0328D8A09E}" destId="{B9FFC0A9-977F-46EA-B1E2-500950AB801A}" srcOrd="3" destOrd="0" parTransId="{A2368F5B-D792-452E-A66C-469900A61853}" sibTransId="{34AC7981-71AC-459D-8753-B53613418716}"/>
    <dgm:cxn modelId="{C3CD2183-0B36-4AAB-BBE4-B40C978A9004}" type="presOf" srcId="{B9FFC0A9-977F-46EA-B1E2-500950AB801A}" destId="{FC98F4DC-D041-47E9-A328-EAD19DD2E25C}" srcOrd="0" destOrd="0" presId="urn:microsoft.com/office/officeart/2005/8/layout/cycle3"/>
    <dgm:cxn modelId="{860DF699-D3F8-4DDA-BB13-F365E33E560E}" type="presOf" srcId="{D0B48E8F-05D3-41AD-A012-9ECD518081CF}" destId="{B0E8D7C2-0F98-437A-8670-DA12D3128A05}" srcOrd="0" destOrd="0" presId="urn:microsoft.com/office/officeart/2005/8/layout/cycle3"/>
    <dgm:cxn modelId="{C7163F8F-B093-4C38-A561-806462B55240}" type="presOf" srcId="{8DEED00A-1254-46BB-90B8-977182CDAF28}" destId="{8D364E23-43E8-469B-ACC6-2AC731520B07}" srcOrd="0" destOrd="0" presId="urn:microsoft.com/office/officeart/2005/8/layout/cycle3"/>
    <dgm:cxn modelId="{175560B7-9EAF-4492-AA8C-456693BE19F7}" type="presOf" srcId="{F4A75926-DC65-4D41-8931-9D0328D8A09E}" destId="{D76204E3-2018-4520-8AD2-AE081D13C183}" srcOrd="0" destOrd="0" presId="urn:microsoft.com/office/officeart/2005/8/layout/cycle3"/>
    <dgm:cxn modelId="{3B3B5603-3CA7-4546-8A30-051676155E49}" type="presOf" srcId="{7E7A845B-70AB-4300-BD15-FB8EEF41E4C6}" destId="{C63C1504-7FF2-4CBF-8C08-B5BE78E80855}" srcOrd="0" destOrd="0" presId="urn:microsoft.com/office/officeart/2005/8/layout/cycle3"/>
    <dgm:cxn modelId="{8018B46F-ED33-4FD8-B14D-2A861FABF38A}" srcId="{F4A75926-DC65-4D41-8931-9D0328D8A09E}" destId="{677D90DC-9DB6-4418-9846-B2847DBE5F01}" srcOrd="1" destOrd="0" parTransId="{797CF0DA-26AB-4CE2-B194-9062B66CA724}" sibTransId="{26A6D8D8-F57E-47A3-9F08-57F584A52E8B}"/>
    <dgm:cxn modelId="{BBDA93D8-9257-4765-8476-AF95ED1D6750}" type="presOf" srcId="{677D90DC-9DB6-4418-9846-B2847DBE5F01}" destId="{772CC799-6361-4F41-BE5D-FC7FF7629F9C}" srcOrd="0" destOrd="0" presId="urn:microsoft.com/office/officeart/2005/8/layout/cycle3"/>
    <dgm:cxn modelId="{B54C8061-C6D2-4EDD-81E2-11B6D3D779C3}" srcId="{F4A75926-DC65-4D41-8931-9D0328D8A09E}" destId="{8DEED00A-1254-46BB-90B8-977182CDAF28}" srcOrd="0" destOrd="0" parTransId="{B7D984C0-24B5-428C-ADD8-DE6CEBA46ACE}" sibTransId="{D0B48E8F-05D3-41AD-A012-9ECD518081CF}"/>
    <dgm:cxn modelId="{74D5D1E4-D3FF-4C0E-A5B6-5E197CE19025}" srcId="{F4A75926-DC65-4D41-8931-9D0328D8A09E}" destId="{7E7A845B-70AB-4300-BD15-FB8EEF41E4C6}" srcOrd="2" destOrd="0" parTransId="{E5EC2F4F-C1BD-4484-80C6-7DD3380004BA}" sibTransId="{66C3C146-C81E-443F-9AE2-A7E53FE9A3F3}"/>
    <dgm:cxn modelId="{18CC5EF5-6CE6-4DFE-949B-3D2802D9450A}" type="presOf" srcId="{0750ECCC-B241-4475-ACD7-E9A04F19AF32}" destId="{1C9103E8-B10A-4C6B-B23B-0FB1B26ED09F}" srcOrd="0" destOrd="0" presId="urn:microsoft.com/office/officeart/2005/8/layout/cycle3"/>
    <dgm:cxn modelId="{D2449318-31B9-4D82-ADB4-540E029E561B}" srcId="{F4A75926-DC65-4D41-8931-9D0328D8A09E}" destId="{F9E934E9-C638-41D9-B3C0-C6388F1B704B}" srcOrd="4" destOrd="0" parTransId="{C3CAA023-F749-45D0-989D-22C53B7FC6CD}" sibTransId="{2732CA79-9997-4ECA-A5E4-FFDBFC971A61}"/>
    <dgm:cxn modelId="{29A7F9ED-5C67-4BCD-92B3-A581F1FBD593}" type="presParOf" srcId="{D76204E3-2018-4520-8AD2-AE081D13C183}" destId="{A610FEB3-ED8A-48D9-8343-E7D525DEA41D}" srcOrd="0" destOrd="0" presId="urn:microsoft.com/office/officeart/2005/8/layout/cycle3"/>
    <dgm:cxn modelId="{82E5FA8D-76A3-41FB-ABD1-A16DBA35D18E}" type="presParOf" srcId="{A610FEB3-ED8A-48D9-8343-E7D525DEA41D}" destId="{8D364E23-43E8-469B-ACC6-2AC731520B07}" srcOrd="0" destOrd="0" presId="urn:microsoft.com/office/officeart/2005/8/layout/cycle3"/>
    <dgm:cxn modelId="{35D7ED09-67D7-4DE7-9E56-29B3F2BABDCB}" type="presParOf" srcId="{A610FEB3-ED8A-48D9-8343-E7D525DEA41D}" destId="{B0E8D7C2-0F98-437A-8670-DA12D3128A05}" srcOrd="1" destOrd="0" presId="urn:microsoft.com/office/officeart/2005/8/layout/cycle3"/>
    <dgm:cxn modelId="{D95E7064-094B-4A20-8037-583E4771412E}" type="presParOf" srcId="{A610FEB3-ED8A-48D9-8343-E7D525DEA41D}" destId="{772CC799-6361-4F41-BE5D-FC7FF7629F9C}" srcOrd="2" destOrd="0" presId="urn:microsoft.com/office/officeart/2005/8/layout/cycle3"/>
    <dgm:cxn modelId="{56971A86-9969-4CE4-93E3-FF55650C5FED}" type="presParOf" srcId="{A610FEB3-ED8A-48D9-8343-E7D525DEA41D}" destId="{C63C1504-7FF2-4CBF-8C08-B5BE78E80855}" srcOrd="3" destOrd="0" presId="urn:microsoft.com/office/officeart/2005/8/layout/cycle3"/>
    <dgm:cxn modelId="{7B3136C5-DE34-47EC-BB85-2115DA0299D0}" type="presParOf" srcId="{A610FEB3-ED8A-48D9-8343-E7D525DEA41D}" destId="{FC98F4DC-D041-47E9-A328-EAD19DD2E25C}" srcOrd="4" destOrd="0" presId="urn:microsoft.com/office/officeart/2005/8/layout/cycle3"/>
    <dgm:cxn modelId="{7B279A9D-E884-42BE-991A-E7C2DADC898D}" type="presParOf" srcId="{A610FEB3-ED8A-48D9-8343-E7D525DEA41D}" destId="{38490F1E-A92B-4161-9B14-25A049B6B317}" srcOrd="5" destOrd="0" presId="urn:microsoft.com/office/officeart/2005/8/layout/cycle3"/>
    <dgm:cxn modelId="{67A52236-EFC8-43C6-86EE-B812A9353497}" type="presParOf" srcId="{A610FEB3-ED8A-48D9-8343-E7D525DEA41D}" destId="{1C9103E8-B10A-4C6B-B23B-0FB1B26ED09F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8D7C2-0F98-437A-8670-DA12D3128A05}">
      <dsp:nvSpPr>
        <dsp:cNvPr id="0" name=""/>
        <dsp:cNvSpPr/>
      </dsp:nvSpPr>
      <dsp:spPr>
        <a:xfrm>
          <a:off x="2465306" y="-5372"/>
          <a:ext cx="6245387" cy="6245387"/>
        </a:xfrm>
        <a:prstGeom prst="circularArrow">
          <a:avLst>
            <a:gd name="adj1" fmla="val 5274"/>
            <a:gd name="adj2" fmla="val 312630"/>
            <a:gd name="adj3" fmla="val 14200166"/>
            <a:gd name="adj4" fmla="val 17143401"/>
            <a:gd name="adj5" fmla="val 5477"/>
          </a:avLst>
        </a:prstGeom>
        <a:solidFill>
          <a:schemeClr val="bg2">
            <a:lumMod val="60000"/>
            <a:lumOff val="4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D364E23-43E8-469B-ACC6-2AC731520B07}">
      <dsp:nvSpPr>
        <dsp:cNvPr id="0" name=""/>
        <dsp:cNvSpPr/>
      </dsp:nvSpPr>
      <dsp:spPr>
        <a:xfrm>
          <a:off x="4381996" y="1778"/>
          <a:ext cx="2412007" cy="120600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Get data</a:t>
          </a:r>
          <a:endParaRPr lang="en-US" sz="3200" kern="1200"/>
        </a:p>
      </dsp:txBody>
      <dsp:txXfrm>
        <a:off x="4440868" y="60650"/>
        <a:ext cx="2294263" cy="1088259"/>
      </dsp:txXfrm>
    </dsp:sp>
    <dsp:sp modelId="{772CC799-6361-4F41-BE5D-FC7FF7629F9C}">
      <dsp:nvSpPr>
        <dsp:cNvPr id="0" name=""/>
        <dsp:cNvSpPr/>
      </dsp:nvSpPr>
      <dsp:spPr>
        <a:xfrm>
          <a:off x="6576180" y="1268591"/>
          <a:ext cx="2412007" cy="1206003"/>
        </a:xfrm>
        <a:prstGeom prst="roundRect">
          <a:avLst/>
        </a:prstGeom>
        <a:gradFill rotWithShape="0">
          <a:gsLst>
            <a:gs pos="0">
              <a:schemeClr val="accent5">
                <a:hueOff val="2963963"/>
                <a:satOff val="-10991"/>
                <a:lumOff val="-2902"/>
                <a:alphaOff val="0"/>
                <a:shade val="15000"/>
                <a:satMod val="180000"/>
              </a:schemeClr>
            </a:gs>
            <a:gs pos="50000">
              <a:schemeClr val="accent5">
                <a:hueOff val="2963963"/>
                <a:satOff val="-10991"/>
                <a:lumOff val="-2902"/>
                <a:alphaOff val="0"/>
                <a:shade val="45000"/>
                <a:satMod val="170000"/>
              </a:schemeClr>
            </a:gs>
            <a:gs pos="70000">
              <a:schemeClr val="accent5">
                <a:hueOff val="2963963"/>
                <a:satOff val="-10991"/>
                <a:lumOff val="-290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2963963"/>
                <a:satOff val="-10991"/>
                <a:lumOff val="-290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hueOff val="2963963"/>
              <a:satOff val="-10991"/>
              <a:lumOff val="-2902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Clean up</a:t>
          </a:r>
          <a:endParaRPr lang="en-US" sz="3200" kern="1200"/>
        </a:p>
      </dsp:txBody>
      <dsp:txXfrm>
        <a:off x="6635052" y="1327463"/>
        <a:ext cx="2294263" cy="1088259"/>
      </dsp:txXfrm>
    </dsp:sp>
    <dsp:sp modelId="{C63C1504-7FF2-4CBF-8C08-B5BE78E80855}">
      <dsp:nvSpPr>
        <dsp:cNvPr id="0" name=""/>
        <dsp:cNvSpPr/>
      </dsp:nvSpPr>
      <dsp:spPr>
        <a:xfrm>
          <a:off x="6576180" y="3802217"/>
          <a:ext cx="2412007" cy="1206003"/>
        </a:xfrm>
        <a:prstGeom prst="roundRect">
          <a:avLst/>
        </a:prstGeom>
        <a:gradFill rotWithShape="0">
          <a:gsLst>
            <a:gs pos="0">
              <a:schemeClr val="accent5">
                <a:hueOff val="5927926"/>
                <a:satOff val="-21983"/>
                <a:lumOff val="-5803"/>
                <a:alphaOff val="0"/>
                <a:shade val="15000"/>
                <a:satMod val="180000"/>
              </a:schemeClr>
            </a:gs>
            <a:gs pos="50000">
              <a:schemeClr val="accent5">
                <a:hueOff val="5927926"/>
                <a:satOff val="-21983"/>
                <a:lumOff val="-5803"/>
                <a:alphaOff val="0"/>
                <a:shade val="45000"/>
                <a:satMod val="170000"/>
              </a:schemeClr>
            </a:gs>
            <a:gs pos="70000">
              <a:schemeClr val="accent5">
                <a:hueOff val="5927926"/>
                <a:satOff val="-21983"/>
                <a:lumOff val="-5803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5927926"/>
                <a:satOff val="-21983"/>
                <a:lumOff val="-5803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hueOff val="5927926"/>
              <a:satOff val="-21983"/>
              <a:lumOff val="-5803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Summarize</a:t>
          </a:r>
          <a:endParaRPr lang="en-US" sz="3200" kern="1200"/>
        </a:p>
      </dsp:txBody>
      <dsp:txXfrm>
        <a:off x="6635052" y="3861089"/>
        <a:ext cx="2294263" cy="1088259"/>
      </dsp:txXfrm>
    </dsp:sp>
    <dsp:sp modelId="{FC98F4DC-D041-47E9-A328-EAD19DD2E25C}">
      <dsp:nvSpPr>
        <dsp:cNvPr id="0" name=""/>
        <dsp:cNvSpPr/>
      </dsp:nvSpPr>
      <dsp:spPr>
        <a:xfrm>
          <a:off x="4381996" y="5069030"/>
          <a:ext cx="2412007" cy="1206003"/>
        </a:xfrm>
        <a:prstGeom prst="roundRect">
          <a:avLst/>
        </a:prstGeom>
        <a:gradFill rotWithShape="0">
          <a:gsLst>
            <a:gs pos="0">
              <a:schemeClr val="accent5">
                <a:hueOff val="8891889"/>
                <a:satOff val="-32974"/>
                <a:lumOff val="-8705"/>
                <a:alphaOff val="0"/>
                <a:shade val="15000"/>
                <a:satMod val="180000"/>
              </a:schemeClr>
            </a:gs>
            <a:gs pos="50000">
              <a:schemeClr val="accent5">
                <a:hueOff val="8891889"/>
                <a:satOff val="-32974"/>
                <a:lumOff val="-8705"/>
                <a:alphaOff val="0"/>
                <a:shade val="45000"/>
                <a:satMod val="170000"/>
              </a:schemeClr>
            </a:gs>
            <a:gs pos="70000">
              <a:schemeClr val="accent5">
                <a:hueOff val="8891889"/>
                <a:satOff val="-32974"/>
                <a:lumOff val="-8705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8891889"/>
                <a:satOff val="-32974"/>
                <a:lumOff val="-8705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hueOff val="8891889"/>
              <a:satOff val="-32974"/>
              <a:lumOff val="-8705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Visualize</a:t>
          </a:r>
          <a:endParaRPr lang="en-US" sz="3200" kern="1200"/>
        </a:p>
      </dsp:txBody>
      <dsp:txXfrm>
        <a:off x="4440868" y="5127902"/>
        <a:ext cx="2294263" cy="1088259"/>
      </dsp:txXfrm>
    </dsp:sp>
    <dsp:sp modelId="{38490F1E-A92B-4161-9B14-25A049B6B317}">
      <dsp:nvSpPr>
        <dsp:cNvPr id="0" name=""/>
        <dsp:cNvSpPr/>
      </dsp:nvSpPr>
      <dsp:spPr>
        <a:xfrm>
          <a:off x="2187811" y="3802217"/>
          <a:ext cx="2412007" cy="1206003"/>
        </a:xfrm>
        <a:prstGeom prst="roundRect">
          <a:avLst/>
        </a:prstGeom>
        <a:gradFill rotWithShape="0">
          <a:gsLst>
            <a:gs pos="0">
              <a:schemeClr val="accent5">
                <a:hueOff val="11855851"/>
                <a:satOff val="-43966"/>
                <a:lumOff val="-11606"/>
                <a:alphaOff val="0"/>
                <a:shade val="15000"/>
                <a:satMod val="180000"/>
              </a:schemeClr>
            </a:gs>
            <a:gs pos="50000">
              <a:schemeClr val="accent5">
                <a:hueOff val="11855851"/>
                <a:satOff val="-43966"/>
                <a:lumOff val="-11606"/>
                <a:alphaOff val="0"/>
                <a:shade val="45000"/>
                <a:satMod val="170000"/>
              </a:schemeClr>
            </a:gs>
            <a:gs pos="70000">
              <a:schemeClr val="accent5">
                <a:hueOff val="11855851"/>
                <a:satOff val="-43966"/>
                <a:lumOff val="-11606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11855851"/>
                <a:satOff val="-43966"/>
                <a:lumOff val="-11606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hueOff val="11855851"/>
              <a:satOff val="-43966"/>
              <a:lumOff val="-11606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Understand</a:t>
          </a:r>
          <a:endParaRPr lang="en-US" sz="3200" kern="1200"/>
        </a:p>
      </dsp:txBody>
      <dsp:txXfrm>
        <a:off x="2246683" y="3861089"/>
        <a:ext cx="2294263" cy="1088259"/>
      </dsp:txXfrm>
    </dsp:sp>
    <dsp:sp modelId="{1C9103E8-B10A-4C6B-B23B-0FB1B26ED09F}">
      <dsp:nvSpPr>
        <dsp:cNvPr id="0" name=""/>
        <dsp:cNvSpPr/>
      </dsp:nvSpPr>
      <dsp:spPr>
        <a:xfrm>
          <a:off x="2187811" y="1268591"/>
          <a:ext cx="2412007" cy="1206003"/>
        </a:xfrm>
        <a:prstGeom prst="roundRect">
          <a:avLst/>
        </a:prstGeom>
        <a:gradFill rotWithShape="0">
          <a:gsLst>
            <a:gs pos="0">
              <a:schemeClr val="accent5">
                <a:hueOff val="14819814"/>
                <a:satOff val="-54957"/>
                <a:lumOff val="-14508"/>
                <a:alphaOff val="0"/>
                <a:shade val="15000"/>
                <a:satMod val="180000"/>
              </a:schemeClr>
            </a:gs>
            <a:gs pos="50000">
              <a:schemeClr val="accent5">
                <a:hueOff val="14819814"/>
                <a:satOff val="-54957"/>
                <a:lumOff val="-14508"/>
                <a:alphaOff val="0"/>
                <a:shade val="45000"/>
                <a:satMod val="170000"/>
              </a:schemeClr>
            </a:gs>
            <a:gs pos="70000">
              <a:schemeClr val="accent5">
                <a:hueOff val="14819814"/>
                <a:satOff val="-54957"/>
                <a:lumOff val="-1450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14819814"/>
                <a:satOff val="-54957"/>
                <a:lumOff val="-1450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hueOff val="14819814"/>
              <a:satOff val="-54957"/>
              <a:lumOff val="-14508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Act</a:t>
          </a:r>
          <a:endParaRPr lang="en-US" sz="3200" kern="1200"/>
        </a:p>
      </dsp:txBody>
      <dsp:txXfrm>
        <a:off x="2246683" y="1327463"/>
        <a:ext cx="2294263" cy="10882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7C6A9-5F78-4DF2-9815-936857EE7FD8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98142-0196-4030-B842-04246D909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5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3667" y="1905001"/>
            <a:ext cx="10242551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666" y="4344989"/>
            <a:ext cx="10242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4248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1482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" y="6238876"/>
            <a:ext cx="12192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6683448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89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667926334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>
                <a:effectLst>
                  <a:outerShdw blurRad="114300" dist="25400" dir="2400000" sx="99000" sy="99000" algn="ctr" rotWithShape="0">
                    <a:schemeClr val="bg1"/>
                  </a:outerShdw>
                </a:effectLst>
              </a:defRPr>
            </a:lvl1pPr>
            <a:lvl2pPr>
              <a:defRPr>
                <a:effectLst>
                  <a:outerShdw blurRad="114300" dist="25400" dir="2400000" sx="99000" sy="99000" algn="ctr" rotWithShape="0">
                    <a:schemeClr val="bg1"/>
                  </a:outerShdw>
                </a:effectLst>
              </a:defRPr>
            </a:lvl2pPr>
            <a:lvl3pPr>
              <a:defRPr>
                <a:effectLst>
                  <a:outerShdw blurRad="114300" dist="25400" dir="2400000" sx="99000" sy="99000" algn="ctr" rotWithShape="0">
                    <a:schemeClr val="bg1"/>
                  </a:outerShdw>
                </a:effectLst>
              </a:defRPr>
            </a:lvl3pPr>
            <a:lvl4pPr>
              <a:defRPr>
                <a:effectLst>
                  <a:outerShdw blurRad="114300" dist="25400" dir="2400000" sx="99000" sy="99000" algn="ctr" rotWithShape="0">
                    <a:schemeClr val="bg1"/>
                  </a:outerShdw>
                </a:effectLst>
              </a:defRPr>
            </a:lvl4pPr>
            <a:lvl5pPr>
              <a:defRPr>
                <a:effectLst>
                  <a:outerShdw blurRad="114300" dist="25400" dir="2400000" sx="99000" sy="99000" algn="ctr" rotWithShape="0">
                    <a:schemeClr val="bg1"/>
                  </a:outerShdw>
                </a:effectLst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D9A0D5-C346-447A-BFB8-AE057B427CF8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66446E-1E79-40D4-8FDA-EDD90963E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1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89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379751851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28019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12875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33822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411553"/>
            <a:ext cx="54864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11553"/>
            <a:ext cx="54864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94694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57802"/>
            <a:ext cx="54864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999" y="2174875"/>
            <a:ext cx="54864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4642" y="1757802"/>
            <a:ext cx="548935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490632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337097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5387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867392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080493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412876"/>
            <a:ext cx="11176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0881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1500" dirty="0" smtClean="0"/>
              <a:t>SCAM</a:t>
            </a:r>
            <a:br>
              <a:rPr lang="en-US" sz="11500" dirty="0" smtClean="0"/>
            </a:br>
            <a:r>
              <a:rPr lang="en-US" sz="6600" dirty="0" smtClean="0"/>
              <a:t>Part 2</a:t>
            </a:r>
            <a:endParaRPr lang="en-US" sz="115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smtClean="0"/>
              <a:t>Dr Nitin Paranjape</a:t>
            </a:r>
          </a:p>
          <a:p>
            <a:pPr lvl="0"/>
            <a:r>
              <a:rPr lang="en-US" smtClean="0"/>
              <a:t>Efficiency365.com</a:t>
            </a:r>
          </a:p>
        </p:txBody>
      </p:sp>
    </p:spTree>
    <p:extLst>
      <p:ext uri="{BB962C8B-B14F-4D97-AF65-F5344CB8AC3E}">
        <p14:creationId xmlns:p14="http://schemas.microsoft.com/office/powerpoint/2010/main" val="3964123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62732" y="711799"/>
            <a:ext cx="9390944" cy="1523494"/>
          </a:xfrm>
        </p:spPr>
        <p:txBody>
          <a:bodyPr/>
          <a:lstStyle/>
          <a:p>
            <a:r>
              <a:rPr lang="en-US" dirty="0" smtClean="0"/>
              <a:t>Simple definition</a:t>
            </a:r>
            <a:endParaRPr lang="en-US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62732" y="2355850"/>
            <a:ext cx="10253485" cy="1384994"/>
          </a:xfrm>
        </p:spPr>
        <p:txBody>
          <a:bodyPr/>
          <a:lstStyle/>
          <a:p>
            <a:r>
              <a:rPr lang="en-US" sz="6600" i="0" spc="0" dirty="0" smtClean="0"/>
              <a:t>Learn EVERY useful thing from the PAST</a:t>
            </a:r>
            <a:br>
              <a:rPr lang="en-US" sz="6600" i="0" spc="0" dirty="0" smtClean="0"/>
            </a:br>
            <a:r>
              <a:rPr lang="en-US" sz="6600" i="0" spc="0" dirty="0" smtClean="0"/>
              <a:t> in order to improve the PRESENT and the FUTURE</a:t>
            </a:r>
            <a:endParaRPr lang="en-US" sz="6600" i="0" spc="0" dirty="0"/>
          </a:p>
        </p:txBody>
      </p:sp>
    </p:spTree>
    <p:extLst>
      <p:ext uri="{BB962C8B-B14F-4D97-AF65-F5344CB8AC3E}">
        <p14:creationId xmlns:p14="http://schemas.microsoft.com/office/powerpoint/2010/main" val="42005421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</a:t>
            </a:r>
            <a:endParaRPr lang="en-US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814650722"/>
              </p:ext>
            </p:extLst>
          </p:nvPr>
        </p:nvGraphicFramePr>
        <p:xfrm>
          <a:off x="508000" y="356461"/>
          <a:ext cx="11176000" cy="6276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81572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Question: Who will do it?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609945"/>
          </a:xfrm>
        </p:spPr>
        <p:txBody>
          <a:bodyPr/>
          <a:lstStyle/>
          <a:p>
            <a:r>
              <a:rPr lang="en-US" dirty="0" smtClean="0"/>
              <a:t>As far as possible END USERS</a:t>
            </a:r>
          </a:p>
          <a:p>
            <a:r>
              <a:rPr lang="en-US" dirty="0" smtClean="0"/>
              <a:t>Keep IT involvement to minimum</a:t>
            </a:r>
          </a:p>
          <a:p>
            <a:r>
              <a:rPr lang="en-US" dirty="0" smtClean="0"/>
              <a:t>Provide tools and applied knowledge</a:t>
            </a:r>
          </a:p>
          <a:p>
            <a:r>
              <a:rPr lang="en-US" dirty="0" smtClean="0"/>
              <a:t>Guide them on how to analyze</a:t>
            </a:r>
          </a:p>
          <a:p>
            <a:r>
              <a:rPr lang="en-US" dirty="0" smtClean="0"/>
              <a:t>Leave them alone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6480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data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4235006"/>
          </a:xfrm>
        </p:spPr>
        <p:txBody>
          <a:bodyPr/>
          <a:lstStyle/>
          <a:p>
            <a:r>
              <a:rPr lang="en-US" dirty="0" smtClean="0"/>
              <a:t>Ideal format is TABULAR</a:t>
            </a:r>
          </a:p>
          <a:p>
            <a:r>
              <a:rPr lang="en-US" dirty="0" smtClean="0"/>
              <a:t>Use POWER QUERY for data gathering</a:t>
            </a:r>
          </a:p>
          <a:p>
            <a:r>
              <a:rPr lang="en-US" dirty="0" smtClean="0"/>
              <a:t>Use direct connection to Cubes</a:t>
            </a:r>
          </a:p>
          <a:p>
            <a:r>
              <a:rPr lang="en-US" dirty="0" smtClean="0"/>
              <a:t>Use SharePoint lists for Masters</a:t>
            </a:r>
          </a:p>
          <a:p>
            <a:r>
              <a:rPr lang="en-US" dirty="0" smtClean="0"/>
              <a:t>Use reporting database connection for </a:t>
            </a:r>
            <a:r>
              <a:rPr lang="en-US" dirty="0" err="1" smtClean="0"/>
              <a:t>txn</a:t>
            </a:r>
            <a:r>
              <a:rPr lang="en-US" dirty="0" smtClean="0"/>
              <a:t> data</a:t>
            </a:r>
          </a:p>
          <a:p>
            <a:r>
              <a:rPr lang="en-US" dirty="0" smtClean="0"/>
              <a:t>Rewrite Export to Excel code (</a:t>
            </a:r>
            <a:r>
              <a:rPr lang="en-US" dirty="0" err="1" smtClean="0"/>
              <a:t>Denormalized</a:t>
            </a:r>
            <a:r>
              <a:rPr lang="en-US" dirty="0" smtClean="0"/>
              <a:t> </a:t>
            </a:r>
            <a:r>
              <a:rPr lang="en-US" dirty="0" err="1"/>
              <a:t>R</a:t>
            </a:r>
            <a:r>
              <a:rPr lang="en-US" dirty="0" err="1" smtClean="0"/>
              <a:t>ecordset</a:t>
            </a:r>
            <a:r>
              <a:rPr lang="en-US" dirty="0" smtClean="0"/>
              <a:t>)</a:t>
            </a:r>
          </a:p>
          <a:p>
            <a:r>
              <a:rPr lang="en-US" dirty="0" smtClean="0"/>
              <a:t>Minimize / eliminate end user cleanup</a:t>
            </a:r>
            <a:endParaRPr lang="en-US" dirty="0"/>
          </a:p>
          <a:p>
            <a:r>
              <a:rPr lang="en-US" dirty="0" smtClean="0"/>
              <a:t>NEVER give CSV files. Rename to TXT.</a:t>
            </a:r>
          </a:p>
        </p:txBody>
      </p:sp>
    </p:spTree>
    <p:extLst>
      <p:ext uri="{BB962C8B-B14F-4D97-AF65-F5344CB8AC3E}">
        <p14:creationId xmlns:p14="http://schemas.microsoft.com/office/powerpoint/2010/main" val="1120410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Data Checklist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586006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Each column must have a unique heading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merged cells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Consistent data in each column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One meaning in one column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horizontal calculations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Data should not be in the headings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blank rows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FORMATTING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Input should not look like Output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Should always grow vertically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9293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Data Handling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71391"/>
          </a:xfrm>
        </p:spPr>
        <p:txBody>
          <a:bodyPr/>
          <a:lstStyle/>
          <a:p>
            <a:r>
              <a:rPr lang="en-US" dirty="0" smtClean="0"/>
              <a:t>Get data</a:t>
            </a:r>
          </a:p>
          <a:p>
            <a:r>
              <a:rPr lang="en-US" dirty="0" smtClean="0"/>
              <a:t>Check it</a:t>
            </a:r>
          </a:p>
          <a:p>
            <a:r>
              <a:rPr lang="en-US" dirty="0" smtClean="0"/>
              <a:t>If bad – send it back</a:t>
            </a:r>
          </a:p>
          <a:p>
            <a:r>
              <a:rPr lang="en-US" sz="4400" b="1" dirty="0" smtClean="0"/>
              <a:t>Demand it in good format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1028842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 Up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3693319"/>
          </a:xfrm>
        </p:spPr>
        <p:txBody>
          <a:bodyPr/>
          <a:lstStyle/>
          <a:p>
            <a:r>
              <a:rPr lang="en-US" dirty="0" smtClean="0"/>
              <a:t>Power Query</a:t>
            </a:r>
          </a:p>
          <a:p>
            <a:r>
              <a:rPr lang="en-US" dirty="0" smtClean="0"/>
              <a:t>Flash Fill</a:t>
            </a:r>
          </a:p>
          <a:p>
            <a:r>
              <a:rPr lang="en-US" dirty="0" smtClean="0"/>
              <a:t>Cross Tab Consolidation</a:t>
            </a:r>
          </a:p>
          <a:p>
            <a:r>
              <a:rPr lang="en-US" dirty="0" smtClean="0"/>
              <a:t>Import into Data Model</a:t>
            </a:r>
          </a:p>
          <a:p>
            <a:r>
              <a:rPr lang="en-US" dirty="0" smtClean="0"/>
              <a:t>Create TIME dimension table</a:t>
            </a:r>
          </a:p>
          <a:p>
            <a:r>
              <a:rPr lang="en-US" dirty="0" smtClean="0"/>
              <a:t>Eliminate VLOOKUP, use Relationships</a:t>
            </a:r>
          </a:p>
          <a:p>
            <a:r>
              <a:rPr lang="en-US" dirty="0" smtClean="0"/>
              <a:t>GO TO – Special - Blanks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7243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Quick data audit using Pivot Table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066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Summarization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3151632"/>
          </a:xfrm>
        </p:spPr>
        <p:txBody>
          <a:bodyPr/>
          <a:lstStyle/>
          <a:p>
            <a:r>
              <a:rPr lang="en-US" dirty="0" smtClean="0"/>
              <a:t>Pivot Table</a:t>
            </a:r>
          </a:p>
          <a:p>
            <a:r>
              <a:rPr lang="en-US" dirty="0" smtClean="0"/>
              <a:t>Large data : Power Pivot</a:t>
            </a:r>
          </a:p>
          <a:p>
            <a:r>
              <a:rPr lang="en-US" dirty="0" smtClean="0"/>
              <a:t>Millions of rows</a:t>
            </a:r>
          </a:p>
          <a:p>
            <a:r>
              <a:rPr lang="en-US" dirty="0" smtClean="0"/>
              <a:t>Small file size</a:t>
            </a:r>
          </a:p>
          <a:p>
            <a:r>
              <a:rPr lang="en-US" dirty="0" smtClean="0"/>
              <a:t>Amazing performance</a:t>
            </a:r>
          </a:p>
          <a:p>
            <a:r>
              <a:rPr lang="en-US" dirty="0" smtClean="0"/>
              <a:t>No hardware upgrade required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1862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Visualization for simplifying interpretation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609945"/>
          </a:xfrm>
        </p:spPr>
        <p:txBody>
          <a:bodyPr/>
          <a:lstStyle/>
          <a:p>
            <a:r>
              <a:rPr lang="en-US" dirty="0" smtClean="0"/>
              <a:t>Relook at all visuals and question the usability</a:t>
            </a:r>
          </a:p>
          <a:p>
            <a:r>
              <a:rPr lang="en-US" dirty="0" smtClean="0"/>
              <a:t>Don’t use formatting because boss wants it that way</a:t>
            </a:r>
          </a:p>
          <a:p>
            <a:r>
              <a:rPr lang="en-US" dirty="0" smtClean="0"/>
              <a:t>Understand all available visualizations</a:t>
            </a:r>
          </a:p>
          <a:p>
            <a:r>
              <a:rPr lang="en-US" dirty="0" smtClean="0"/>
              <a:t>Use them correctly</a:t>
            </a:r>
          </a:p>
          <a:p>
            <a:r>
              <a:rPr lang="en-US" dirty="0" smtClean="0"/>
              <a:t>Interpretation can only be done by humans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9173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Results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068259"/>
          </a:xfrm>
        </p:spPr>
        <p:txBody>
          <a:bodyPr/>
          <a:lstStyle/>
          <a:p>
            <a:r>
              <a:rPr lang="en-US" dirty="0" smtClean="0"/>
              <a:t>Thank YOU!</a:t>
            </a:r>
          </a:p>
          <a:p>
            <a:r>
              <a:rPr lang="en-US" dirty="0" smtClean="0"/>
              <a:t>21 responses</a:t>
            </a:r>
          </a:p>
          <a:p>
            <a:r>
              <a:rPr lang="en-US" dirty="0" smtClean="0"/>
              <a:t>80% are using all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2079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INTERactivity</a:t>
            </a:r>
            <a:r>
              <a:rPr lang="en-US" dirty="0" smtClean="0"/>
              <a:t> promotes </a:t>
            </a:r>
            <a:r>
              <a:rPr lang="en-US" dirty="0" err="1" smtClean="0"/>
              <a:t>INTERpretation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3151632"/>
          </a:xfrm>
        </p:spPr>
        <p:txBody>
          <a:bodyPr/>
          <a:lstStyle/>
          <a:p>
            <a:r>
              <a:rPr lang="en-US" dirty="0" smtClean="0"/>
              <a:t>Slicers</a:t>
            </a:r>
          </a:p>
          <a:p>
            <a:r>
              <a:rPr lang="en-US" dirty="0" smtClean="0"/>
              <a:t>Power View</a:t>
            </a:r>
          </a:p>
          <a:p>
            <a:r>
              <a:rPr lang="en-US" dirty="0" smtClean="0"/>
              <a:t>Drill Down</a:t>
            </a:r>
          </a:p>
          <a:p>
            <a:r>
              <a:rPr lang="en-US" dirty="0" smtClean="0"/>
              <a:t>Lineage</a:t>
            </a:r>
          </a:p>
          <a:p>
            <a:r>
              <a:rPr lang="en-US" dirty="0" smtClean="0"/>
              <a:t>Multiple Synchronized views</a:t>
            </a:r>
          </a:p>
          <a:p>
            <a:r>
              <a:rPr lang="en-US" dirty="0" smtClean="0"/>
              <a:t>Must work on all devices and form factors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0443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Geographical information must be analyzed geographically!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21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Delivering Reports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3693319"/>
          </a:xfrm>
        </p:spPr>
        <p:txBody>
          <a:bodyPr/>
          <a:lstStyle/>
          <a:p>
            <a:r>
              <a:rPr lang="en-US" dirty="0" smtClean="0"/>
              <a:t>NEVER send by mail</a:t>
            </a:r>
          </a:p>
          <a:p>
            <a:r>
              <a:rPr lang="en-US" dirty="0" smtClean="0"/>
              <a:t>NEVER copy paste as values</a:t>
            </a:r>
          </a:p>
          <a:p>
            <a:r>
              <a:rPr lang="en-US" dirty="0" smtClean="0"/>
              <a:t>Post it on SharePoint</a:t>
            </a:r>
          </a:p>
          <a:p>
            <a:r>
              <a:rPr lang="en-US" dirty="0" smtClean="0"/>
              <a:t>Decide what to show</a:t>
            </a:r>
          </a:p>
          <a:p>
            <a:r>
              <a:rPr lang="en-US" dirty="0" smtClean="0"/>
              <a:t>Enable alerts</a:t>
            </a:r>
          </a:p>
          <a:p>
            <a:r>
              <a:rPr lang="en-US" dirty="0" smtClean="0"/>
              <a:t>Use versioning for backdated reports</a:t>
            </a:r>
          </a:p>
          <a:p>
            <a:r>
              <a:rPr lang="en-US" dirty="0" smtClean="0"/>
              <a:t>Try Power BI – it is FREE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016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Incentives for Insights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495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2732" y="5410799"/>
            <a:ext cx="9390944" cy="1523494"/>
          </a:xfrm>
        </p:spPr>
        <p:txBody>
          <a:bodyPr/>
          <a:lstStyle/>
          <a:p>
            <a:r>
              <a:rPr lang="en-US" dirty="0" smtClean="0"/>
              <a:t>PowerPoint demo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i="0" spc="0" dirty="0" smtClean="0"/>
              <a:t>Exceed your OWN expectations…</a:t>
            </a:r>
            <a:endParaRPr lang="en-US" i="0" spc="0" dirty="0"/>
          </a:p>
        </p:txBody>
      </p:sp>
    </p:spTree>
    <p:extLst>
      <p:ext uri="{BB962C8B-B14F-4D97-AF65-F5344CB8AC3E}">
        <p14:creationId xmlns:p14="http://schemas.microsoft.com/office/powerpoint/2010/main" val="4392220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Thank You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08000" y="1412876"/>
            <a:ext cx="11176000" cy="5158335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Efficiency365.com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@</a:t>
            </a:r>
            <a:r>
              <a:rPr lang="en-US" dirty="0" err="1" smtClean="0"/>
              <a:t>drnitinp</a:t>
            </a: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nitin@maxoffice.biz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9820610140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4800" dirty="0" smtClean="0"/>
              <a:t>bit.ly/nitincc2015</a:t>
            </a:r>
            <a:br>
              <a:rPr lang="en-US" sz="4800" dirty="0" smtClean="0"/>
            </a:br>
            <a:r>
              <a:rPr lang="en-US" sz="4000" dirty="0" smtClean="0"/>
              <a:t>This session video!</a:t>
            </a:r>
            <a:endParaRPr lang="en-US" sz="4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2476" y="894986"/>
            <a:ext cx="6409524" cy="5533333"/>
          </a:xfrm>
          <a:prstGeom prst="rect">
            <a:avLst/>
          </a:prstGeom>
          <a:ln>
            <a:noFill/>
          </a:ln>
          <a:effectLst>
            <a:outerShdw blurRad="152400" dist="139700" dir="12360000" algn="ctr" rotWithShape="0">
              <a:schemeClr val="bg1">
                <a:alpha val="43000"/>
              </a:schemeClr>
            </a:outerShdw>
            <a:reflection blurRad="76200" stA="30000" endPos="30000" dist="127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0" h="50800"/>
          </a:sp3d>
        </p:spPr>
      </p:pic>
    </p:spTree>
    <p:extLst>
      <p:ext uri="{BB962C8B-B14F-4D97-AF65-F5344CB8AC3E}">
        <p14:creationId xmlns:p14="http://schemas.microsoft.com/office/powerpoint/2010/main" val="2759404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clickEffect" p14:presetBounceEnd="8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2000">
                                          <p:cBhvr additive="base">
                                            <p:cTn id="7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2000">
                                          <p:cBhvr additive="base">
                                            <p:cTn id="8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Thoughts : Social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3693319"/>
          </a:xfrm>
        </p:spPr>
        <p:txBody>
          <a:bodyPr/>
          <a:lstStyle/>
          <a:p>
            <a:r>
              <a:rPr lang="en-US" dirty="0" smtClean="0"/>
              <a:t>Great for talent acquisition</a:t>
            </a:r>
          </a:p>
          <a:p>
            <a:r>
              <a:rPr lang="en-US" dirty="0" smtClean="0"/>
              <a:t>Cross-company communication</a:t>
            </a:r>
          </a:p>
          <a:p>
            <a:r>
              <a:rPr lang="en-US" dirty="0" smtClean="0"/>
              <a:t>Instant knowledge sharing</a:t>
            </a:r>
          </a:p>
          <a:p>
            <a:r>
              <a:rPr lang="en-US" dirty="0" smtClean="0"/>
              <a:t>Usage often stagnates</a:t>
            </a:r>
          </a:p>
          <a:p>
            <a:r>
              <a:rPr lang="en-US" dirty="0" smtClean="0"/>
              <a:t>Needs active management and response</a:t>
            </a:r>
          </a:p>
          <a:p>
            <a:r>
              <a:rPr lang="en-US" dirty="0" smtClean="0"/>
              <a:t>Must have CXO involvement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7382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4844403"/>
          </a:xfrm>
        </p:spPr>
        <p:txBody>
          <a:bodyPr/>
          <a:lstStyle/>
          <a:p>
            <a:r>
              <a:rPr lang="en-US" dirty="0" smtClean="0"/>
              <a:t>Instant Communication</a:t>
            </a:r>
          </a:p>
          <a:p>
            <a:r>
              <a:rPr lang="en-US" dirty="0" smtClean="0"/>
              <a:t>Slow Communication</a:t>
            </a:r>
          </a:p>
          <a:p>
            <a:pPr lvl="1"/>
            <a:r>
              <a:rPr lang="en-US" dirty="0" smtClean="0"/>
              <a:t>Internal</a:t>
            </a:r>
          </a:p>
          <a:p>
            <a:pPr lvl="2"/>
            <a:r>
              <a:rPr lang="en-US" dirty="0" smtClean="0"/>
              <a:t>Yammer, FB for business, Jive, Chatter, etc.</a:t>
            </a:r>
          </a:p>
          <a:p>
            <a:pPr lvl="2"/>
            <a:r>
              <a:rPr lang="en-US" dirty="0" smtClean="0"/>
              <a:t>WhatsApp!</a:t>
            </a:r>
          </a:p>
          <a:p>
            <a:pPr lvl="1"/>
            <a:r>
              <a:rPr lang="en-US" dirty="0" smtClean="0"/>
              <a:t>External</a:t>
            </a:r>
          </a:p>
          <a:p>
            <a:pPr lvl="2"/>
            <a:r>
              <a:rPr lang="en-US" dirty="0" smtClean="0"/>
              <a:t>Web presence</a:t>
            </a:r>
          </a:p>
          <a:p>
            <a:pPr lvl="2"/>
            <a:r>
              <a:rPr lang="en-US" dirty="0" smtClean="0"/>
              <a:t>FB, Twitter, Blogs, etc.</a:t>
            </a:r>
          </a:p>
          <a:p>
            <a:pPr lvl="1"/>
            <a:r>
              <a:rPr lang="en-US" dirty="0" smtClean="0"/>
              <a:t>Mixed</a:t>
            </a:r>
          </a:p>
          <a:p>
            <a:pPr lvl="2"/>
            <a:r>
              <a:rPr lang="en-US" dirty="0" smtClean="0"/>
              <a:t>Employees + External Parties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052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502" y="230189"/>
            <a:ext cx="11176000" cy="664797"/>
          </a:xfrm>
        </p:spPr>
        <p:txBody>
          <a:bodyPr/>
          <a:lstStyle/>
          <a:p>
            <a:r>
              <a:rPr lang="en-US" dirty="0" smtClean="0"/>
              <a:t>Useful Thoughts: Mobility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4776692"/>
          </a:xfrm>
        </p:spPr>
        <p:txBody>
          <a:bodyPr/>
          <a:lstStyle/>
          <a:p>
            <a:r>
              <a:rPr lang="en-US" dirty="0" smtClean="0"/>
              <a:t>Simple forms</a:t>
            </a:r>
          </a:p>
          <a:p>
            <a:r>
              <a:rPr lang="en-US" dirty="0" smtClean="0"/>
              <a:t>Point of contact activities</a:t>
            </a:r>
          </a:p>
          <a:p>
            <a:r>
              <a:rPr lang="en-US" dirty="0" smtClean="0"/>
              <a:t>Location independence</a:t>
            </a:r>
          </a:p>
          <a:p>
            <a:r>
              <a:rPr lang="en-US" dirty="0" smtClean="0"/>
              <a:t>Understand use of PRESENCE status</a:t>
            </a:r>
          </a:p>
          <a:p>
            <a:r>
              <a:rPr lang="en-US" dirty="0" smtClean="0"/>
              <a:t>Field staff benefits the most</a:t>
            </a:r>
          </a:p>
          <a:p>
            <a:r>
              <a:rPr lang="en-US" dirty="0" smtClean="0"/>
              <a:t>Difficult to deliver great User Experience</a:t>
            </a:r>
          </a:p>
          <a:p>
            <a:r>
              <a:rPr lang="en-US" dirty="0" smtClean="0"/>
              <a:t>Consider delivering read only information (reports)</a:t>
            </a:r>
          </a:p>
          <a:p>
            <a:r>
              <a:rPr lang="en-US" dirty="0" smtClean="0"/>
              <a:t>Faster TAT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9343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Thoughts: Cloud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4235006"/>
          </a:xfrm>
        </p:spPr>
        <p:txBody>
          <a:bodyPr/>
          <a:lstStyle/>
          <a:p>
            <a:r>
              <a:rPr lang="en-US" dirty="0" smtClean="0"/>
              <a:t>Reduced cost of infrastructure</a:t>
            </a:r>
          </a:p>
          <a:p>
            <a:r>
              <a:rPr lang="en-US" dirty="0" smtClean="0"/>
              <a:t>Instant upgrades</a:t>
            </a:r>
          </a:p>
          <a:p>
            <a:r>
              <a:rPr lang="en-US" dirty="0" smtClean="0"/>
              <a:t>Increases Bandwidth Cost (how to minimize it?)</a:t>
            </a:r>
          </a:p>
          <a:p>
            <a:r>
              <a:rPr lang="en-US" dirty="0" smtClean="0"/>
              <a:t>Many have got it but not used it!</a:t>
            </a:r>
          </a:p>
          <a:p>
            <a:r>
              <a:rPr lang="en-US" dirty="0" smtClean="0"/>
              <a:t>Natural evolution. Just use it.</a:t>
            </a:r>
          </a:p>
          <a:p>
            <a:r>
              <a:rPr lang="en-US" dirty="0" smtClean="0"/>
              <a:t>Great for start-ups</a:t>
            </a:r>
          </a:p>
          <a:p>
            <a:r>
              <a:rPr lang="en-US" dirty="0" smtClean="0"/>
              <a:t>Regulatory Concerns</a:t>
            </a:r>
          </a:p>
          <a:p>
            <a:r>
              <a:rPr lang="en-US" dirty="0" err="1" smtClean="0"/>
              <a:t>fgg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0270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Thoughts: Analytics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4235006"/>
          </a:xfrm>
        </p:spPr>
        <p:txBody>
          <a:bodyPr/>
          <a:lstStyle/>
          <a:p>
            <a:r>
              <a:rPr lang="en-US" dirty="0" smtClean="0"/>
              <a:t>Beyond normal reporting</a:t>
            </a:r>
          </a:p>
          <a:p>
            <a:r>
              <a:rPr lang="en-US" dirty="0" smtClean="0"/>
              <a:t>Quick Business Decisions</a:t>
            </a:r>
          </a:p>
          <a:p>
            <a:r>
              <a:rPr lang="en-US" dirty="0" smtClean="0"/>
              <a:t>Talented resources not available</a:t>
            </a:r>
          </a:p>
          <a:p>
            <a:r>
              <a:rPr lang="en-US" dirty="0" smtClean="0"/>
              <a:t>Long term strategy required</a:t>
            </a:r>
          </a:p>
          <a:p>
            <a:r>
              <a:rPr lang="en-US" dirty="0" smtClean="0"/>
              <a:t>Crawl – Walk – Run approach is good</a:t>
            </a:r>
          </a:p>
          <a:p>
            <a:r>
              <a:rPr lang="en-US" dirty="0" smtClean="0"/>
              <a:t>Analyze unstructured data as well</a:t>
            </a:r>
          </a:p>
          <a:p>
            <a:r>
              <a:rPr lang="en-US" dirty="0" smtClean="0"/>
              <a:t>Lot of scope to innovate</a:t>
            </a:r>
          </a:p>
          <a:p>
            <a:r>
              <a:rPr lang="en-US" dirty="0" err="1" smtClean="0"/>
              <a:t>fff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2468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2732" y="530284"/>
            <a:ext cx="9390944" cy="1523494"/>
          </a:xfrm>
        </p:spPr>
        <p:txBody>
          <a:bodyPr/>
          <a:lstStyle/>
          <a:p>
            <a:r>
              <a:rPr lang="en-US" dirty="0" smtClean="0"/>
              <a:t>Best Thought</a:t>
            </a:r>
            <a:br>
              <a:rPr lang="en-US" dirty="0" smtClean="0"/>
            </a:br>
            <a:r>
              <a:rPr lang="en-US" sz="3200" dirty="0" err="1" smtClean="0"/>
              <a:t>Jayanti</a:t>
            </a:r>
            <a:r>
              <a:rPr lang="en-US" sz="3200" dirty="0" smtClean="0"/>
              <a:t> Patel: </a:t>
            </a:r>
            <a:r>
              <a:rPr lang="en-US" sz="3200" dirty="0" err="1" smtClean="0"/>
              <a:t>Mahendra</a:t>
            </a:r>
            <a:r>
              <a:rPr lang="en-US" sz="3200" dirty="0" smtClean="0"/>
              <a:t> Brothers Exports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8000" i="0" spc="0" dirty="0" smtClean="0"/>
              <a:t>Cloud is like a </a:t>
            </a:r>
            <a:br>
              <a:rPr lang="en-US" sz="8000" i="0" spc="0" dirty="0" smtClean="0"/>
            </a:br>
            <a:r>
              <a:rPr lang="en-US" sz="8000" i="0" spc="0" dirty="0" smtClean="0"/>
              <a:t>live-in relationship  </a:t>
            </a:r>
            <a:br>
              <a:rPr lang="en-US" sz="8000" i="0" spc="0" dirty="0" smtClean="0"/>
            </a:br>
            <a:r>
              <a:rPr lang="en-US" sz="6000" i="0" spc="0" dirty="0" smtClean="0"/>
              <a:t>rather than getting married </a:t>
            </a:r>
            <a:r>
              <a:rPr lang="en-US" sz="6000" i="0" spc="0" dirty="0" smtClean="0">
                <a:sym typeface="Wingdings" panose="05000000000000000000" pitchFamily="2" charset="2"/>
              </a:rPr>
              <a:t></a:t>
            </a:r>
            <a:endParaRPr lang="en-US" sz="6000" i="0" spc="0" dirty="0"/>
          </a:p>
        </p:txBody>
      </p:sp>
    </p:spTree>
    <p:extLst>
      <p:ext uri="{BB962C8B-B14F-4D97-AF65-F5344CB8AC3E}">
        <p14:creationId xmlns:p14="http://schemas.microsoft.com/office/powerpoint/2010/main" val="6259505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6600" dirty="0" smtClean="0"/>
              <a:t>Analytics</a:t>
            </a:r>
            <a:endParaRPr lang="en-US" sz="166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7717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al Segoe 4-3 template-template_April-17-2007">
  <a:themeElements>
    <a:clrScheme name="Teal Template-Template">
      <a:dk1>
        <a:srgbClr val="000000"/>
      </a:dk1>
      <a:lt1>
        <a:srgbClr val="FFFFFF"/>
      </a:lt1>
      <a:dk2>
        <a:srgbClr val="056981"/>
      </a:dk2>
      <a:lt2>
        <a:srgbClr val="BEECE7"/>
      </a:lt2>
      <a:accent1>
        <a:srgbClr val="FFC000"/>
      </a:accent1>
      <a:accent2>
        <a:srgbClr val="6B8EC7"/>
      </a:accent2>
      <a:accent3>
        <a:srgbClr val="DF8045"/>
      </a:accent3>
      <a:accent4>
        <a:srgbClr val="35C595"/>
      </a:accent4>
      <a:accent5>
        <a:srgbClr val="FF9929"/>
      </a:accent5>
      <a:accent6>
        <a:srgbClr val="7D3DA1"/>
      </a:accent6>
      <a:hlink>
        <a:srgbClr val="F0ED7B"/>
      </a:hlink>
      <a:folHlink>
        <a:srgbClr val="F3EB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1670</TotalTime>
  <Words>539</Words>
  <Application>Microsoft Office PowerPoint</Application>
  <PresentationFormat>Widescreen</PresentationFormat>
  <Paragraphs>143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Teal Segoe 4-3 template-template_April-17-2007</vt:lpstr>
      <vt:lpstr>SCAM Part 2</vt:lpstr>
      <vt:lpstr>Survey Results</vt:lpstr>
      <vt:lpstr>Useful Thoughts : Social</vt:lpstr>
      <vt:lpstr>Social</vt:lpstr>
      <vt:lpstr>Useful Thoughts: Mobility</vt:lpstr>
      <vt:lpstr>Useful Thoughts: Cloud</vt:lpstr>
      <vt:lpstr>Useful Thoughts: Analytics</vt:lpstr>
      <vt:lpstr>Best Thought Jayanti Patel: Mahendra Brothers Exports</vt:lpstr>
      <vt:lpstr>Analytics</vt:lpstr>
      <vt:lpstr>Simple definition</vt:lpstr>
      <vt:lpstr>The Process</vt:lpstr>
      <vt:lpstr>Question: Who will do it?</vt:lpstr>
      <vt:lpstr>Get data</vt:lpstr>
      <vt:lpstr>Good Data Checklist</vt:lpstr>
      <vt:lpstr>Bad Data Handling</vt:lpstr>
      <vt:lpstr>Clean Up</vt:lpstr>
      <vt:lpstr>Quick data audit using Pivot Table</vt:lpstr>
      <vt:lpstr>Summarization</vt:lpstr>
      <vt:lpstr>Visualization for simplifying interpretation</vt:lpstr>
      <vt:lpstr>INTERactivity promotes INTERpretation</vt:lpstr>
      <vt:lpstr>Geographical information must be analyzed geographically!</vt:lpstr>
      <vt:lpstr>Delivering Reports</vt:lpstr>
      <vt:lpstr>Incentives for Insights</vt:lpstr>
      <vt:lpstr>PowerPoint demo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SMAC: Hype vs. Reality</dc:title>
  <dc:creator>demo</dc:creator>
  <cp:lastModifiedBy>Nitin Paranjape</cp:lastModifiedBy>
  <cp:revision>27</cp:revision>
  <dcterms:created xsi:type="dcterms:W3CDTF">2015-08-13T06:42:28Z</dcterms:created>
  <dcterms:modified xsi:type="dcterms:W3CDTF">2015-08-20T06:53:51Z</dcterms:modified>
</cp:coreProperties>
</file>