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73" r:id="rId8"/>
    <p:sldId id="274" r:id="rId9"/>
    <p:sldId id="275" r:id="rId10"/>
    <p:sldId id="276" r:id="rId11"/>
    <p:sldId id="277" r:id="rId12"/>
    <p:sldId id="279" r:id="rId13"/>
    <p:sldId id="278" r:id="rId14"/>
    <p:sldId id="280" r:id="rId15"/>
    <p:sldId id="281" r:id="rId16"/>
    <p:sldId id="282" r:id="rId17"/>
    <p:sldId id="283" r:id="rId18"/>
    <p:sldId id="284" r:id="rId19"/>
    <p:sldId id="286" r:id="rId20"/>
    <p:sldId id="285" r:id="rId21"/>
    <p:sldId id="287" r:id="rId22"/>
    <p:sldId id="288" r:id="rId23"/>
    <p:sldId id="289" r:id="rId24"/>
    <p:sldId id="27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5040" userDrawn="1">
          <p15:clr>
            <a:srgbClr val="A4A3A4"/>
          </p15:clr>
        </p15:guide>
        <p15:guide id="3" pos="10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5" autoAdjust="0"/>
    <p:restoredTop sz="94660"/>
  </p:normalViewPr>
  <p:slideViewPr>
    <p:cSldViewPr snapToGrid="0">
      <p:cViewPr>
        <p:scale>
          <a:sx n="33" d="100"/>
          <a:sy n="33" d="100"/>
        </p:scale>
        <p:origin x="1944" y="1242"/>
      </p:cViewPr>
      <p:guideLst>
        <p:guide orient="horz" pos="2184"/>
        <p:guide pos="5040"/>
        <p:guide pos="10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2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2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5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4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6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4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3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3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1E39-C4AE-49F4-9387-845DA8B446F6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FFBA-1857-43DA-BB19-87098D9B8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8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fficiency365.wordpres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fficiency365.wordpress.com/2014/03/27/explore-powerpoint-animation-in-20-min/" TargetMode="External"/><Relationship Id="rId2" Type="http://schemas.openxmlformats.org/officeDocument/2006/relationships/hyperlink" Target="http://efficiency365.wordpress.com/2014/03/26/understand-powerpoint-animation-concepts-in-10-minut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fficiency365.wordpress.com/2014/03/28/the-animation-pain-oops-pane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PowerPoint Animation </a:t>
            </a:r>
            <a:br>
              <a:rPr lang="en-US" dirty="0" smtClean="0"/>
            </a:br>
            <a:r>
              <a:rPr lang="en-US" sz="4000" dirty="0" smtClean="0"/>
              <a:t>Part 2</a:t>
            </a:r>
            <a:br>
              <a:rPr lang="en-US" sz="4000" dirty="0" smtClean="0"/>
            </a:br>
            <a:r>
              <a:rPr lang="en-US" sz="4000" b="1" dirty="0" smtClean="0"/>
              <a:t>The Car Race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99813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Dr Nitin Paranjape</a:t>
            </a:r>
          </a:p>
          <a:p>
            <a:r>
              <a:rPr lang="en-US" sz="4000" dirty="0" smtClean="0">
                <a:hlinkClick r:id="rId2"/>
              </a:rPr>
              <a:t>http://efficiency365.wordpress.com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1375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Understand how </a:t>
            </a:r>
            <a:br>
              <a:rPr lang="en-US" dirty="0" smtClean="0"/>
            </a:br>
            <a:r>
              <a:rPr lang="en-US" sz="3200" b="1" dirty="0"/>
              <a:t>Smooth start </a:t>
            </a:r>
            <a:r>
              <a:rPr lang="en-US" sz="3200" dirty="0" smtClean="0"/>
              <a:t>and </a:t>
            </a:r>
            <a:r>
              <a:rPr lang="en-US" sz="3200" b="1" dirty="0" smtClean="0"/>
              <a:t>Smooth end </a:t>
            </a:r>
            <a:r>
              <a:rPr lang="en-US" sz="3200" dirty="0" smtClean="0"/>
              <a:t>options work</a:t>
            </a:r>
            <a:endParaRPr lang="en-US" sz="3200" dirty="0"/>
          </a:p>
        </p:txBody>
      </p:sp>
      <p:pic>
        <p:nvPicPr>
          <p:cNvPr id="4" name="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cxnSp>
        <p:nvCxnSpPr>
          <p:cNvPr id="10" name="path"/>
          <p:cNvCxnSpPr/>
          <p:nvPr/>
        </p:nvCxnSpPr>
        <p:spPr>
          <a:xfrm>
            <a:off x="1638300" y="3983064"/>
            <a:ext cx="6374324" cy="0"/>
          </a:xfrm>
          <a:prstGeom prst="line">
            <a:avLst/>
          </a:prstGeom>
          <a:ln w="571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0 sec"/>
          <p:cNvSpPr txBox="1"/>
          <p:nvPr/>
        </p:nvSpPr>
        <p:spPr>
          <a:xfrm>
            <a:off x="838200" y="3798398"/>
            <a:ext cx="673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Start</a:t>
            </a:r>
          </a:p>
          <a:p>
            <a:r>
              <a:rPr lang="en-US" dirty="0" smtClean="0"/>
              <a:t>0 Sec</a:t>
            </a:r>
            <a:endParaRPr lang="en-US" dirty="0"/>
          </a:p>
        </p:txBody>
      </p:sp>
      <p:sp>
        <p:nvSpPr>
          <p:cNvPr id="15" name="2 sec"/>
          <p:cNvSpPr txBox="1"/>
          <p:nvPr/>
        </p:nvSpPr>
        <p:spPr>
          <a:xfrm>
            <a:off x="8087150" y="3818896"/>
            <a:ext cx="673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Stop</a:t>
            </a:r>
          </a:p>
          <a:p>
            <a:r>
              <a:rPr lang="en-US" dirty="0"/>
              <a:t>2</a:t>
            </a:r>
            <a:r>
              <a:rPr lang="en-US" dirty="0" smtClean="0"/>
              <a:t> Sec</a:t>
            </a:r>
            <a:endParaRPr lang="en-US" dirty="0"/>
          </a:p>
        </p:txBody>
      </p:sp>
      <p:sp>
        <p:nvSpPr>
          <p:cNvPr id="16" name="1 sec"/>
          <p:cNvSpPr txBox="1"/>
          <p:nvPr/>
        </p:nvSpPr>
        <p:spPr>
          <a:xfrm>
            <a:off x="4358024" y="415424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 sec</a:t>
            </a:r>
            <a:endParaRPr lang="en-US" dirty="0"/>
          </a:p>
        </p:txBody>
      </p:sp>
      <p:pic>
        <p:nvPicPr>
          <p:cNvPr id="12" name="Picture 2" descr="C:\Users\NITINU~1\AppData\Local\Temp\SNAGHTML25974724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1" b="30688"/>
          <a:stretch/>
        </p:blipFill>
        <p:spPr bwMode="auto">
          <a:xfrm>
            <a:off x="1546577" y="1524445"/>
            <a:ext cx="6221920" cy="2123267"/>
          </a:xfrm>
          <a:prstGeom prst="rect">
            <a:avLst/>
          </a:prstGeom>
          <a:ln>
            <a:noFill/>
          </a:ln>
          <a:effectLst>
            <a:outerShdw blurRad="114300" dist="635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tart"/>
          <p:cNvSpPr txBox="1"/>
          <p:nvPr/>
        </p:nvSpPr>
        <p:spPr>
          <a:xfrm>
            <a:off x="1757750" y="3822081"/>
            <a:ext cx="2918656" cy="37202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Smooth Start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top"/>
          <p:cNvSpPr txBox="1"/>
          <p:nvPr/>
        </p:nvSpPr>
        <p:spPr>
          <a:xfrm>
            <a:off x="4697194" y="3818896"/>
            <a:ext cx="3071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Smooth End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51966 0.006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7" y="3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NO </a:t>
            </a:r>
            <a:r>
              <a:rPr lang="en-US" sz="3200" b="1" dirty="0" smtClean="0"/>
              <a:t>Smooth </a:t>
            </a:r>
            <a:r>
              <a:rPr lang="en-US" sz="3200" b="1" dirty="0"/>
              <a:t>start </a:t>
            </a:r>
            <a:r>
              <a:rPr lang="en-US" sz="3200" dirty="0" smtClean="0"/>
              <a:t>and </a:t>
            </a:r>
            <a:r>
              <a:rPr lang="en-US" dirty="0" smtClean="0"/>
              <a:t>NO </a:t>
            </a:r>
            <a:r>
              <a:rPr lang="en-US" sz="3200" b="1" dirty="0" smtClean="0"/>
              <a:t>Smooth end</a:t>
            </a:r>
            <a:br>
              <a:rPr lang="en-US" sz="3200" b="1" dirty="0" smtClean="0"/>
            </a:br>
            <a:r>
              <a:rPr lang="en-US" sz="3200" dirty="0" smtClean="0"/>
              <a:t>This leads to abrupt movement</a:t>
            </a:r>
            <a:endParaRPr lang="en-US" sz="3200" dirty="0"/>
          </a:p>
        </p:txBody>
      </p:sp>
      <p:pic>
        <p:nvPicPr>
          <p:cNvPr id="4" name="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cxnSp>
        <p:nvCxnSpPr>
          <p:cNvPr id="10" name="path"/>
          <p:cNvCxnSpPr/>
          <p:nvPr/>
        </p:nvCxnSpPr>
        <p:spPr>
          <a:xfrm>
            <a:off x="1638300" y="3983064"/>
            <a:ext cx="6374324" cy="0"/>
          </a:xfrm>
          <a:prstGeom prst="line">
            <a:avLst/>
          </a:prstGeom>
          <a:ln w="571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0 sec"/>
          <p:cNvSpPr txBox="1"/>
          <p:nvPr/>
        </p:nvSpPr>
        <p:spPr>
          <a:xfrm>
            <a:off x="838200" y="3798398"/>
            <a:ext cx="673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Start</a:t>
            </a:r>
          </a:p>
          <a:p>
            <a:r>
              <a:rPr lang="en-US" dirty="0" smtClean="0"/>
              <a:t>0 Sec</a:t>
            </a:r>
            <a:endParaRPr lang="en-US" dirty="0"/>
          </a:p>
        </p:txBody>
      </p:sp>
      <p:sp>
        <p:nvSpPr>
          <p:cNvPr id="15" name="2 sec"/>
          <p:cNvSpPr txBox="1"/>
          <p:nvPr/>
        </p:nvSpPr>
        <p:spPr>
          <a:xfrm>
            <a:off x="8087150" y="3818896"/>
            <a:ext cx="673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Stop</a:t>
            </a:r>
          </a:p>
          <a:p>
            <a:r>
              <a:rPr lang="en-US" dirty="0"/>
              <a:t>2</a:t>
            </a:r>
            <a:r>
              <a:rPr lang="en-US" dirty="0" smtClean="0"/>
              <a:t> Sec</a:t>
            </a:r>
            <a:endParaRPr lang="en-US" dirty="0"/>
          </a:p>
        </p:txBody>
      </p:sp>
      <p:sp>
        <p:nvSpPr>
          <p:cNvPr id="16" name="1 sec"/>
          <p:cNvSpPr txBox="1"/>
          <p:nvPr/>
        </p:nvSpPr>
        <p:spPr>
          <a:xfrm>
            <a:off x="4358024" y="415424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 sec</a:t>
            </a:r>
            <a:endParaRPr lang="en-US" dirty="0"/>
          </a:p>
        </p:txBody>
      </p:sp>
      <p:sp>
        <p:nvSpPr>
          <p:cNvPr id="5" name="Start"/>
          <p:cNvSpPr txBox="1"/>
          <p:nvPr/>
        </p:nvSpPr>
        <p:spPr>
          <a:xfrm>
            <a:off x="1757750" y="3822081"/>
            <a:ext cx="60146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Constant Speed      Constant Speed      Constant Speed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548" y="1636875"/>
            <a:ext cx="5141152" cy="18196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8739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51966 0.006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7" y="3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Now some fun.</a:t>
            </a:r>
            <a:br>
              <a:rPr lang="en-US" dirty="0" smtClean="0"/>
            </a:br>
            <a:r>
              <a:rPr lang="en-US" sz="3200" dirty="0" smtClean="0"/>
              <a:t>Bounce end for 1.5 seconds</a:t>
            </a:r>
            <a:endParaRPr lang="en-US" sz="3200" dirty="0"/>
          </a:p>
        </p:txBody>
      </p:sp>
      <p:pic>
        <p:nvPicPr>
          <p:cNvPr id="4" name="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cxnSp>
        <p:nvCxnSpPr>
          <p:cNvPr id="10" name="path"/>
          <p:cNvCxnSpPr/>
          <p:nvPr/>
        </p:nvCxnSpPr>
        <p:spPr>
          <a:xfrm>
            <a:off x="1638300" y="3983064"/>
            <a:ext cx="6374324" cy="0"/>
          </a:xfrm>
          <a:prstGeom prst="line">
            <a:avLst/>
          </a:prstGeom>
          <a:ln w="571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0 sec"/>
          <p:cNvSpPr txBox="1"/>
          <p:nvPr/>
        </p:nvSpPr>
        <p:spPr>
          <a:xfrm>
            <a:off x="838200" y="3798398"/>
            <a:ext cx="848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Start</a:t>
            </a:r>
          </a:p>
          <a:p>
            <a:r>
              <a:rPr lang="en-US" dirty="0" smtClean="0"/>
              <a:t>0.0 Sec</a:t>
            </a:r>
            <a:endParaRPr lang="en-US" dirty="0"/>
          </a:p>
        </p:txBody>
      </p:sp>
      <p:sp>
        <p:nvSpPr>
          <p:cNvPr id="15" name="2 sec"/>
          <p:cNvSpPr txBox="1"/>
          <p:nvPr/>
        </p:nvSpPr>
        <p:spPr>
          <a:xfrm>
            <a:off x="8087150" y="3818896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Stop</a:t>
            </a:r>
          </a:p>
          <a:p>
            <a:r>
              <a:rPr lang="en-US" dirty="0" smtClean="0"/>
              <a:t>0.5 sec</a:t>
            </a:r>
            <a:endParaRPr lang="en-US" dirty="0"/>
          </a:p>
        </p:txBody>
      </p:sp>
      <p:sp>
        <p:nvSpPr>
          <p:cNvPr id="16" name="1 sec"/>
          <p:cNvSpPr txBox="1"/>
          <p:nvPr/>
        </p:nvSpPr>
        <p:spPr>
          <a:xfrm>
            <a:off x="4358024" y="4154248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0.25 sec</a:t>
            </a:r>
            <a:endParaRPr lang="en-US" dirty="0"/>
          </a:p>
        </p:txBody>
      </p:sp>
      <p:sp>
        <p:nvSpPr>
          <p:cNvPr id="5" name="Start"/>
          <p:cNvSpPr txBox="1"/>
          <p:nvPr/>
        </p:nvSpPr>
        <p:spPr>
          <a:xfrm>
            <a:off x="1757750" y="3822081"/>
            <a:ext cx="60146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Finish the movement in 0.5 seconds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929" y="1468721"/>
            <a:ext cx="4718871" cy="2130682"/>
          </a:xfrm>
          <a:prstGeom prst="rect">
            <a:avLst/>
          </a:prstGeom>
          <a:ln>
            <a:noFill/>
          </a:ln>
          <a:effectLst>
            <a:outerShdw blurRad="88900" dist="889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2 sec"/>
          <p:cNvSpPr txBox="1"/>
          <p:nvPr/>
        </p:nvSpPr>
        <p:spPr>
          <a:xfrm>
            <a:off x="630148" y="5518871"/>
            <a:ext cx="19928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Bounce End means</a:t>
            </a:r>
          </a:p>
          <a:p>
            <a:r>
              <a:rPr lang="en-US" b="1" dirty="0" smtClean="0"/>
              <a:t>Settle down</a:t>
            </a:r>
          </a:p>
          <a:p>
            <a:r>
              <a:rPr lang="en-US" dirty="0"/>
              <a:t>1</a:t>
            </a:r>
            <a:r>
              <a:rPr lang="en-US" dirty="0" smtClean="0"/>
              <a:t>.5 sec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9400" y="5334000"/>
            <a:ext cx="6032500" cy="1108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2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fill="hold" nodeType="clickEffect" p14:presetBounceEnd="75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2.59259E-6 L 0.51966 0.00695 " pathEditMode="relative" rAng="0" ptsTypes="AA" p14:bounceEnd="75000">
                                          <p:cBhvr>
                                            <p:cTn id="6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5977" y="34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42" presetClass="path" presetSubtype="0" fill="hold" grpId="0" nodeType="withEffect" p14:presetBounceEnd="75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7.40741E-7 L 0.51966 0.00695 " pathEditMode="relative" rAng="0" ptsTypes="AA" p14:bounceEnd="75000">
                                          <p:cBhvr>
                                            <p:cTn id="11" dur="2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5977" y="347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1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2.59259E-6 L 0.51966 0.00695 " pathEditMode="relative" rAng="0" ptsTypes="AA">
                                          <p:cBhvr>
                                            <p:cTn id="6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5977" y="34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42" presetClass="pat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7.40741E-7 L 0.51966 0.00695 " pathEditMode="relative" rAng="0" ptsTypes="AA">
                                          <p:cBhvr>
                                            <p:cTn id="11" dur="2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5977" y="347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11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how Excel data looks more exciting </a:t>
            </a:r>
            <a:br>
              <a:rPr lang="en-US" dirty="0" smtClean="0"/>
            </a:br>
            <a:r>
              <a:rPr lang="en-US" dirty="0" smtClean="0"/>
              <a:t>with Bounce End and a little shadow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3810000" cy="4529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5642" y="4069678"/>
            <a:ext cx="4639286" cy="2150232"/>
          </a:xfrm>
          <a:prstGeom prst="rect">
            <a:avLst/>
          </a:prstGeom>
          <a:ln>
            <a:noFill/>
          </a:ln>
          <a:effectLst>
            <a:outerShdw blurRad="165100" dist="635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b="32870"/>
          <a:stretch/>
        </p:blipFill>
        <p:spPr>
          <a:xfrm>
            <a:off x="5485642" y="1690687"/>
            <a:ext cx="4639286" cy="1486853"/>
          </a:xfrm>
          <a:prstGeom prst="rect">
            <a:avLst/>
          </a:prstGeom>
          <a:ln>
            <a:noFill/>
          </a:ln>
          <a:effectLst>
            <a:outerShdw blurRad="165100" dist="635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2 sec"/>
          <p:cNvSpPr txBox="1"/>
          <p:nvPr/>
        </p:nvSpPr>
        <p:spPr>
          <a:xfrm>
            <a:off x="10373150" y="2254210"/>
            <a:ext cx="15927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Duration </a:t>
            </a:r>
          </a:p>
          <a:p>
            <a:r>
              <a:rPr lang="en-US" dirty="0" smtClean="0"/>
              <a:t>0.5 second</a:t>
            </a:r>
          </a:p>
          <a:p>
            <a:r>
              <a:rPr lang="en-US" dirty="0" smtClean="0"/>
              <a:t>Fly in from Left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807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back to the race. Added a finish line.</a:t>
            </a:r>
            <a:br>
              <a:rPr lang="en-US" dirty="0" smtClean="0"/>
            </a:br>
            <a:r>
              <a:rPr lang="en-US" sz="3100" dirty="0" smtClean="0"/>
              <a:t>Let us move one car. Car should go beyond the screen.</a:t>
            </a:r>
            <a:br>
              <a:rPr lang="en-US" sz="3100" dirty="0" smtClean="0"/>
            </a:br>
            <a:r>
              <a:rPr lang="en-US" sz="3100" dirty="0" smtClean="0"/>
              <a:t>Smooth Start – but no smooth end – we cant see the end now. Click…</a:t>
            </a:r>
            <a:endParaRPr lang="en-US" sz="3100" dirty="0"/>
          </a:p>
        </p:txBody>
      </p:sp>
      <p:cxnSp>
        <p:nvCxnSpPr>
          <p:cNvPr id="10" name="Start Position"/>
          <p:cNvCxnSpPr/>
          <p:nvPr/>
        </p:nvCxnSpPr>
        <p:spPr>
          <a:xfrm rot="5400000">
            <a:off x="457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r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5711085"/>
            <a:ext cx="1828959" cy="774259"/>
          </a:xfrm>
          <a:prstGeom prst="rect">
            <a:avLst/>
          </a:prstGeom>
        </p:spPr>
      </p:pic>
      <p:pic>
        <p:nvPicPr>
          <p:cNvPr id="12" name="Asi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pic>
        <p:nvPicPr>
          <p:cNvPr id="13" name="Europ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44" y="3063503"/>
            <a:ext cx="1835055" cy="810838"/>
          </a:xfrm>
          <a:prstGeom prst="rect">
            <a:avLst/>
          </a:prstGeom>
        </p:spPr>
      </p:pic>
      <p:pic>
        <p:nvPicPr>
          <p:cNvPr id="14" name="Americ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44" y="1751905"/>
            <a:ext cx="1835055" cy="792549"/>
          </a:xfrm>
          <a:prstGeom prst="rect">
            <a:avLst/>
          </a:prstGeom>
        </p:spPr>
      </p:pic>
      <p:cxnSp>
        <p:nvCxnSpPr>
          <p:cNvPr id="8" name="Start Position"/>
          <p:cNvCxnSpPr/>
          <p:nvPr/>
        </p:nvCxnSpPr>
        <p:spPr>
          <a:xfrm rot="5400000">
            <a:off x="8966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41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cars should have similar animation.</a:t>
            </a:r>
            <a:br>
              <a:rPr lang="en-US" dirty="0" smtClean="0"/>
            </a:br>
            <a:endParaRPr lang="en-US" sz="31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38364" y="1825625"/>
            <a:ext cx="3115435" cy="4351338"/>
          </a:xfrm>
        </p:spPr>
        <p:txBody>
          <a:bodyPr/>
          <a:lstStyle/>
          <a:p>
            <a:r>
              <a:rPr lang="en-US" dirty="0"/>
              <a:t>Animation Painter is like Format </a:t>
            </a:r>
            <a:r>
              <a:rPr lang="en-US" dirty="0" smtClean="0"/>
              <a:t>Painter</a:t>
            </a:r>
          </a:p>
          <a:p>
            <a:r>
              <a:rPr lang="en-US" dirty="0" smtClean="0"/>
              <a:t>Click </a:t>
            </a:r>
            <a:r>
              <a:rPr lang="en-US" dirty="0"/>
              <a:t>on third </a:t>
            </a:r>
            <a:r>
              <a:rPr lang="en-US" dirty="0" smtClean="0"/>
              <a:t>car.</a:t>
            </a:r>
          </a:p>
          <a:p>
            <a:r>
              <a:rPr lang="en-US" dirty="0" smtClean="0"/>
              <a:t>Double </a:t>
            </a:r>
            <a:r>
              <a:rPr lang="en-US" dirty="0"/>
              <a:t>Click Animation </a:t>
            </a:r>
            <a:r>
              <a:rPr lang="en-US" dirty="0" smtClean="0"/>
              <a:t>Painter.</a:t>
            </a:r>
          </a:p>
          <a:p>
            <a:r>
              <a:rPr lang="en-US" dirty="0" smtClean="0"/>
              <a:t>Then </a:t>
            </a:r>
            <a:r>
              <a:rPr lang="en-US" dirty="0"/>
              <a:t>click once on each </a:t>
            </a:r>
            <a:r>
              <a:rPr lang="en-US" dirty="0" smtClean="0"/>
              <a:t>car to apply the animation</a:t>
            </a:r>
            <a:endParaRPr lang="en-US" dirty="0"/>
          </a:p>
        </p:txBody>
      </p:sp>
      <p:cxnSp>
        <p:nvCxnSpPr>
          <p:cNvPr id="10" name="Start Position"/>
          <p:cNvCxnSpPr/>
          <p:nvPr/>
        </p:nvCxnSpPr>
        <p:spPr>
          <a:xfrm rot="5400000">
            <a:off x="457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r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5711085"/>
            <a:ext cx="1828959" cy="774259"/>
          </a:xfrm>
          <a:prstGeom prst="rect">
            <a:avLst/>
          </a:prstGeom>
        </p:spPr>
      </p:pic>
      <p:pic>
        <p:nvPicPr>
          <p:cNvPr id="12" name="Asi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pic>
        <p:nvPicPr>
          <p:cNvPr id="13" name="Europ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44" y="3063503"/>
            <a:ext cx="1835055" cy="810838"/>
          </a:xfrm>
          <a:prstGeom prst="rect">
            <a:avLst/>
          </a:prstGeom>
        </p:spPr>
      </p:pic>
      <p:pic>
        <p:nvPicPr>
          <p:cNvPr id="14" name="Americ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44" y="1751905"/>
            <a:ext cx="1835055" cy="792549"/>
          </a:xfrm>
          <a:prstGeom prst="rect">
            <a:avLst/>
          </a:prstGeom>
        </p:spPr>
      </p:pic>
      <p:cxnSp>
        <p:nvCxnSpPr>
          <p:cNvPr id="8" name="Start Position"/>
          <p:cNvCxnSpPr/>
          <p:nvPr/>
        </p:nvCxnSpPr>
        <p:spPr>
          <a:xfrm rot="5400000">
            <a:off x="8966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48395" y="1751905"/>
            <a:ext cx="5085570" cy="2271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164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 looks like this…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190" y="1690687"/>
            <a:ext cx="3834798" cy="22618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12" y="1690687"/>
            <a:ext cx="8066614" cy="4208668"/>
          </a:xfrm>
          <a:prstGeom prst="rect">
            <a:avLst/>
          </a:prstGeom>
        </p:spPr>
      </p:pic>
      <p:sp>
        <p:nvSpPr>
          <p:cNvPr id="7" name="Line Callout 1 6"/>
          <p:cNvSpPr/>
          <p:nvPr/>
        </p:nvSpPr>
        <p:spPr>
          <a:xfrm>
            <a:off x="2486819" y="5372100"/>
            <a:ext cx="4002881" cy="990600"/>
          </a:xfrm>
          <a:prstGeom prst="borderCallout1">
            <a:avLst>
              <a:gd name="adj1" fmla="val 83432"/>
              <a:gd name="adj2" fmla="val 1875"/>
              <a:gd name="adj3" fmla="val 11254"/>
              <a:gd name="adj4" fmla="val -46602"/>
            </a:avLst>
          </a:prstGeom>
          <a:ln w="76200">
            <a:headEnd type="none" w="med" len="med"/>
            <a:tailEnd type="triangl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These are trigger numbers. </a:t>
            </a:r>
          </a:p>
          <a:p>
            <a:r>
              <a:rPr lang="en-US" sz="2000" dirty="0" smtClean="0"/>
              <a:t>See the animation pane and correlate with the actual objects.</a:t>
            </a:r>
            <a:endParaRPr lang="en-US" sz="1600" i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3012" y="59488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These are images for illustration purpose. These are not real objects. Try this in the next slide.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4606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Click and see what happens</a:t>
            </a:r>
            <a:endParaRPr lang="en-US" sz="3100" dirty="0"/>
          </a:p>
        </p:txBody>
      </p:sp>
      <p:cxnSp>
        <p:nvCxnSpPr>
          <p:cNvPr id="10" name="Start Position"/>
          <p:cNvCxnSpPr/>
          <p:nvPr/>
        </p:nvCxnSpPr>
        <p:spPr>
          <a:xfrm rot="5400000">
            <a:off x="457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r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5711085"/>
            <a:ext cx="1828959" cy="774259"/>
          </a:xfrm>
          <a:prstGeom prst="rect">
            <a:avLst/>
          </a:prstGeom>
        </p:spPr>
      </p:pic>
      <p:pic>
        <p:nvPicPr>
          <p:cNvPr id="12" name="Asi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pic>
        <p:nvPicPr>
          <p:cNvPr id="13" name="Europ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44" y="3063503"/>
            <a:ext cx="1835055" cy="810838"/>
          </a:xfrm>
          <a:prstGeom prst="rect">
            <a:avLst/>
          </a:prstGeom>
        </p:spPr>
      </p:pic>
      <p:pic>
        <p:nvPicPr>
          <p:cNvPr id="14" name="Americ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44" y="1751905"/>
            <a:ext cx="1835055" cy="792549"/>
          </a:xfrm>
          <a:prstGeom prst="rect">
            <a:avLst/>
          </a:prstGeom>
        </p:spPr>
      </p:pic>
      <p:cxnSp>
        <p:nvCxnSpPr>
          <p:cNvPr id="8" name="Start Position"/>
          <p:cNvCxnSpPr/>
          <p:nvPr/>
        </p:nvCxnSpPr>
        <p:spPr>
          <a:xfrm rot="5400000">
            <a:off x="8966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4571" y="1549400"/>
            <a:ext cx="6222858" cy="375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le"/>
          <p:cNvSpPr txBox="1">
            <a:spLocks/>
          </p:cNvSpPr>
          <p:nvPr/>
        </p:nvSpPr>
        <p:spPr>
          <a:xfrm>
            <a:off x="2984571" y="542520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100" dirty="0" smtClean="0"/>
              <a:t>All animations are </a:t>
            </a:r>
            <a:r>
              <a:rPr lang="en-US" sz="3100" b="1" dirty="0" smtClean="0"/>
              <a:t>Start on Click.</a:t>
            </a:r>
            <a:r>
              <a:rPr lang="en-US" sz="3100" dirty="0" smtClean="0"/>
              <a:t> 4 clicks required!</a:t>
            </a:r>
            <a:endParaRPr lang="en-US" sz="3100" b="1" dirty="0" smtClean="0"/>
          </a:p>
          <a:p>
            <a:r>
              <a:rPr lang="en-US" sz="3100" dirty="0" smtClean="0"/>
              <a:t>We need all of them to start after the FIRST trigger</a:t>
            </a:r>
            <a:endParaRPr lang="en-US" sz="3100" dirty="0"/>
          </a:p>
        </p:txBody>
      </p:sp>
      <p:cxnSp>
        <p:nvCxnSpPr>
          <p:cNvPr id="16" name="a asia"/>
          <p:cNvCxnSpPr/>
          <p:nvPr/>
        </p:nvCxnSpPr>
        <p:spPr>
          <a:xfrm>
            <a:off x="6301740" y="3322320"/>
            <a:ext cx="822960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a america"/>
          <p:cNvCxnSpPr/>
          <p:nvPr/>
        </p:nvCxnSpPr>
        <p:spPr>
          <a:xfrm>
            <a:off x="6286500" y="3794760"/>
            <a:ext cx="822960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a europe"/>
          <p:cNvCxnSpPr/>
          <p:nvPr/>
        </p:nvCxnSpPr>
        <p:spPr>
          <a:xfrm>
            <a:off x="6286500" y="4259580"/>
            <a:ext cx="822960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a africa"/>
          <p:cNvCxnSpPr/>
          <p:nvPr/>
        </p:nvCxnSpPr>
        <p:spPr>
          <a:xfrm>
            <a:off x="6301740" y="4724400"/>
            <a:ext cx="822960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20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First one is </a:t>
            </a:r>
            <a:r>
              <a:rPr lang="en-US" sz="3100" b="1" dirty="0" smtClean="0"/>
              <a:t>Start on Click </a:t>
            </a:r>
            <a:r>
              <a:rPr lang="en-US" sz="3100" dirty="0" smtClean="0"/>
              <a:t>and others are </a:t>
            </a:r>
            <a:r>
              <a:rPr lang="en-US" sz="3100" b="1" dirty="0" smtClean="0"/>
              <a:t>Start with Previous.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Previous what? Previous “trigger” of course!</a:t>
            </a:r>
            <a:endParaRPr lang="en-US" sz="3100" b="1" dirty="0"/>
          </a:p>
        </p:txBody>
      </p:sp>
      <p:cxnSp>
        <p:nvCxnSpPr>
          <p:cNvPr id="10" name="Start Position"/>
          <p:cNvCxnSpPr/>
          <p:nvPr/>
        </p:nvCxnSpPr>
        <p:spPr>
          <a:xfrm rot="5400000">
            <a:off x="457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r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5711085"/>
            <a:ext cx="1828959" cy="774259"/>
          </a:xfrm>
          <a:prstGeom prst="rect">
            <a:avLst/>
          </a:prstGeom>
        </p:spPr>
      </p:pic>
      <p:pic>
        <p:nvPicPr>
          <p:cNvPr id="12" name="Asi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pic>
        <p:nvPicPr>
          <p:cNvPr id="13" name="Europ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44" y="3063503"/>
            <a:ext cx="1835055" cy="810838"/>
          </a:xfrm>
          <a:prstGeom prst="rect">
            <a:avLst/>
          </a:prstGeom>
        </p:spPr>
      </p:pic>
      <p:pic>
        <p:nvPicPr>
          <p:cNvPr id="14" name="Americ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44" y="1751905"/>
            <a:ext cx="1835055" cy="792549"/>
          </a:xfrm>
          <a:prstGeom prst="rect">
            <a:avLst/>
          </a:prstGeom>
        </p:spPr>
      </p:pic>
      <p:cxnSp>
        <p:nvCxnSpPr>
          <p:cNvPr id="8" name="Start Position"/>
          <p:cNvCxnSpPr/>
          <p:nvPr/>
        </p:nvCxnSpPr>
        <p:spPr>
          <a:xfrm rot="5400000">
            <a:off x="8966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"/>
          <p:cNvSpPr txBox="1">
            <a:spLocks/>
          </p:cNvSpPr>
          <p:nvPr/>
        </p:nvSpPr>
        <p:spPr>
          <a:xfrm>
            <a:off x="2984571" y="542520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100" dirty="0" smtClean="0"/>
              <a:t>Now we have another problem.</a:t>
            </a:r>
          </a:p>
          <a:p>
            <a:r>
              <a:rPr lang="en-US" sz="3100" b="1" dirty="0" smtClean="0">
                <a:solidFill>
                  <a:srgbClr val="FF0000"/>
                </a:solidFill>
              </a:rPr>
              <a:t>Everyone finishes exactly at the same time </a:t>
            </a:r>
            <a:r>
              <a:rPr lang="en-US" sz="31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sz="31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42791" y="1549399"/>
            <a:ext cx="6306416" cy="3759201"/>
          </a:xfrm>
          <a:prstGeom prst="rect">
            <a:avLst/>
          </a:prstGeom>
        </p:spPr>
      </p:pic>
      <p:cxnSp>
        <p:nvCxnSpPr>
          <p:cNvPr id="16" name="a asia"/>
          <p:cNvCxnSpPr/>
          <p:nvPr/>
        </p:nvCxnSpPr>
        <p:spPr>
          <a:xfrm>
            <a:off x="6236064" y="3249750"/>
            <a:ext cx="804672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a america"/>
          <p:cNvCxnSpPr/>
          <p:nvPr/>
        </p:nvCxnSpPr>
        <p:spPr>
          <a:xfrm>
            <a:off x="6228444" y="3706950"/>
            <a:ext cx="804672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a europe"/>
          <p:cNvCxnSpPr/>
          <p:nvPr/>
        </p:nvCxnSpPr>
        <p:spPr>
          <a:xfrm>
            <a:off x="6228444" y="4164150"/>
            <a:ext cx="804672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a africa"/>
          <p:cNvCxnSpPr/>
          <p:nvPr/>
        </p:nvCxnSpPr>
        <p:spPr>
          <a:xfrm>
            <a:off x="6228444" y="4621350"/>
            <a:ext cx="804672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745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9" presetClass="emph" presetSubtype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 rctx="PPT">
                                            <p:cTn id="6" dur="indefinite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style.opacity</p:attrName>
                                            </p:attrNameLst>
                                          </p:cBhvr>
                                          <p:to>
                                            <p:strVal val="0.5"/>
                                          </p:to>
                                        </p:set>
                                        <p:animEffect filter="image" prLst="opacity: 0.5">
                                          <p:cBhvr rctx="IE">
                                            <p:cTn id="7" dur="indefinite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42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2.59259E-6 L 0.96146 -0.01365 " pathEditMode="relative" rAng="0" ptsTypes="AA">
                                          <p:cBhvr>
                                            <p:cTn id="11" dur="2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8073" y="-6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2" presetID="42" presetClass="path" presetSubtype="0" ac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2.59259E-6 L 0.96146 -0.01365 " pathEditMode="relative" rAng="0" ptsTypes="AA">
                                          <p:cBhvr>
                                            <p:cTn id="13" dur="2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8073" y="-6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4" presetID="42" presetClass="path" presetSubtype="0" ac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2.59259E-6 L 0.96146 -0.01365 " pathEditMode="relative" rAng="0" ptsTypes="AA">
                                          <p:cBhvr>
                                            <p:cTn id="15" dur="2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8073" y="-6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6" presetID="42" presetClass="path" presetSubtype="0" ac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2.59259E-6 L 0.96146 -0.01365 " pathEditMode="relative" rAng="0" ptsTypes="AA">
                                          <p:cBhvr>
                                            <p:cTn id="17" dur="2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8073" y="-6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8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20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1" presetClass="exit" presetSubtype="0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2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1" presetClass="exit" presetSubtype="0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8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20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" presetClass="exit" presetSubtype="0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20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" presetClass="exit" presetSubtype="0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" presetClass="entr" presetSubtype="4" fill="hold" grpId="0" nodeType="clickEffect" p14:presetBounceEnd="9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90000">
                                          <p:cBhvr additive="base">
                                            <p:cTn id="4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90000">
                                          <p:cBhvr additive="base">
                                            <p:cTn id="43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9" presetClass="emph" presetSubtype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 rctx="PPT">
                                            <p:cTn id="6" dur="indefinite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style.opacity</p:attrName>
                                            </p:attrNameLst>
                                          </p:cBhvr>
                                          <p:to>
                                            <p:strVal val="0.5"/>
                                          </p:to>
                                        </p:set>
                                        <p:animEffect filter="image" prLst="opacity: 0.5">
                                          <p:cBhvr rctx="IE">
                                            <p:cTn id="7" dur="indefinite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42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2.59259E-6 L 0.96146 -0.01365 " pathEditMode="relative" rAng="0" ptsTypes="AA">
                                          <p:cBhvr>
                                            <p:cTn id="11" dur="2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8073" y="-6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2" presetID="42" presetClass="path" presetSubtype="0" ac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2.59259E-6 L 0.96146 -0.01365 " pathEditMode="relative" rAng="0" ptsTypes="AA">
                                          <p:cBhvr>
                                            <p:cTn id="13" dur="2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8073" y="-6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4" presetID="42" presetClass="path" presetSubtype="0" ac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2.59259E-6 L 0.96146 -0.01365 " pathEditMode="relative" rAng="0" ptsTypes="AA">
                                          <p:cBhvr>
                                            <p:cTn id="15" dur="2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8073" y="-6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6" presetID="42" presetClass="path" presetSubtype="0" ac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2.59259E-6 L 0.96146 -0.01365 " pathEditMode="relative" rAng="0" ptsTypes="AA">
                                          <p:cBhvr>
                                            <p:cTn id="17" dur="2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8073" y="-6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8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20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1" presetClass="exit" presetSubtype="0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2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1" presetClass="exit" presetSubtype="0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8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20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" presetClass="exit" presetSubtype="0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20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" presetClass="exit" presetSubtype="0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5" grpId="0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760" y="1690689"/>
            <a:ext cx="6338480" cy="34766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So we will change the duration and starting point of each animation and see what happens.</a:t>
            </a:r>
            <a:endParaRPr lang="en-US" sz="3100" b="1" dirty="0"/>
          </a:p>
        </p:txBody>
      </p:sp>
      <p:cxnSp>
        <p:nvCxnSpPr>
          <p:cNvPr id="10" name="Start Position"/>
          <p:cNvCxnSpPr/>
          <p:nvPr/>
        </p:nvCxnSpPr>
        <p:spPr>
          <a:xfrm rot="5400000">
            <a:off x="457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ric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44" y="5711085"/>
            <a:ext cx="1828959" cy="774259"/>
          </a:xfrm>
          <a:prstGeom prst="rect">
            <a:avLst/>
          </a:prstGeom>
        </p:spPr>
      </p:pic>
      <p:pic>
        <p:nvPicPr>
          <p:cNvPr id="12" name="Asi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pic>
        <p:nvPicPr>
          <p:cNvPr id="13" name="Europ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44" y="3063503"/>
            <a:ext cx="1835055" cy="810838"/>
          </a:xfrm>
          <a:prstGeom prst="rect">
            <a:avLst/>
          </a:prstGeom>
        </p:spPr>
      </p:pic>
      <p:pic>
        <p:nvPicPr>
          <p:cNvPr id="14" name="America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5144" y="1751905"/>
            <a:ext cx="1835055" cy="792549"/>
          </a:xfrm>
          <a:prstGeom prst="rect">
            <a:avLst/>
          </a:prstGeom>
        </p:spPr>
      </p:pic>
      <p:cxnSp>
        <p:nvCxnSpPr>
          <p:cNvPr id="8" name="Start Position"/>
          <p:cNvCxnSpPr/>
          <p:nvPr/>
        </p:nvCxnSpPr>
        <p:spPr>
          <a:xfrm rot="5400000">
            <a:off x="8966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"/>
          <p:cNvSpPr txBox="1">
            <a:spLocks/>
          </p:cNvSpPr>
          <p:nvPr/>
        </p:nvSpPr>
        <p:spPr>
          <a:xfrm>
            <a:off x="2984571" y="542520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srgbClr val="FF0000"/>
              </a:solidFill>
            </a:endParaRPr>
          </a:p>
        </p:txBody>
      </p:sp>
      <p:cxnSp>
        <p:nvCxnSpPr>
          <p:cNvPr id="16" name="a asia"/>
          <p:cNvCxnSpPr/>
          <p:nvPr/>
        </p:nvCxnSpPr>
        <p:spPr>
          <a:xfrm>
            <a:off x="6236064" y="3455490"/>
            <a:ext cx="1109616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a america"/>
          <p:cNvCxnSpPr/>
          <p:nvPr/>
        </p:nvCxnSpPr>
        <p:spPr>
          <a:xfrm>
            <a:off x="6675120" y="3927930"/>
            <a:ext cx="563736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a europe"/>
          <p:cNvCxnSpPr/>
          <p:nvPr/>
        </p:nvCxnSpPr>
        <p:spPr>
          <a:xfrm flipV="1">
            <a:off x="7033116" y="4385770"/>
            <a:ext cx="446676" cy="762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a africa"/>
          <p:cNvCxnSpPr/>
          <p:nvPr/>
        </p:nvCxnSpPr>
        <p:spPr>
          <a:xfrm>
            <a:off x="6515100" y="4857570"/>
            <a:ext cx="464676" cy="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48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11" dur="2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18" dur="1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4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25" dur="1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2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32" dur="1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these articles before you continue</a:t>
            </a:r>
            <a:br>
              <a:rPr lang="en-US" dirty="0" smtClean="0"/>
            </a:br>
            <a:r>
              <a:rPr lang="en-US" sz="2400" dirty="0" smtClean="0"/>
              <a:t>This is the </a:t>
            </a:r>
            <a:r>
              <a:rPr lang="en-US" sz="2400" dirty="0" smtClean="0"/>
              <a:t>fourth part </a:t>
            </a:r>
            <a:r>
              <a:rPr lang="en-US" sz="2400" dirty="0" smtClean="0"/>
              <a:t>of a series of articles about PowerPoint Animation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/>
              </a:rPr>
              <a:t>Understand PowerPoint animation concepts in 10 </a:t>
            </a:r>
            <a:r>
              <a:rPr lang="en-US" dirty="0" smtClean="0">
                <a:hlinkClick r:id="rId2"/>
              </a:rPr>
              <a:t>minutes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/>
              </a:rPr>
              <a:t>Explore PowerPoint animation in 20 </a:t>
            </a:r>
            <a:r>
              <a:rPr lang="en-US" dirty="0" smtClean="0">
                <a:hlinkClick r:id="rId3"/>
              </a:rPr>
              <a:t>min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4"/>
              </a:rPr>
              <a:t>The Animation Pain (oops… Pane)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5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Now THAT looks like a real race!</a:t>
            </a:r>
            <a:endParaRPr lang="en-US" dirty="0"/>
          </a:p>
        </p:txBody>
      </p:sp>
      <p:cxnSp>
        <p:nvCxnSpPr>
          <p:cNvPr id="10" name="Start Position"/>
          <p:cNvCxnSpPr/>
          <p:nvPr/>
        </p:nvCxnSpPr>
        <p:spPr>
          <a:xfrm rot="5400000">
            <a:off x="457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r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5711085"/>
            <a:ext cx="1828959" cy="774259"/>
          </a:xfrm>
          <a:prstGeom prst="rect">
            <a:avLst/>
          </a:prstGeom>
        </p:spPr>
      </p:pic>
      <p:pic>
        <p:nvPicPr>
          <p:cNvPr id="12" name="Asi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pic>
        <p:nvPicPr>
          <p:cNvPr id="13" name="Europ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44" y="3063503"/>
            <a:ext cx="1835055" cy="810838"/>
          </a:xfrm>
          <a:prstGeom prst="rect">
            <a:avLst/>
          </a:prstGeom>
        </p:spPr>
      </p:pic>
      <p:pic>
        <p:nvPicPr>
          <p:cNvPr id="14" name="Americ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44" y="1751905"/>
            <a:ext cx="1835055" cy="792549"/>
          </a:xfrm>
          <a:prstGeom prst="rect">
            <a:avLst/>
          </a:prstGeom>
        </p:spPr>
      </p:pic>
      <p:cxnSp>
        <p:nvCxnSpPr>
          <p:cNvPr id="8" name="Start Position"/>
          <p:cNvCxnSpPr/>
          <p:nvPr/>
        </p:nvCxnSpPr>
        <p:spPr>
          <a:xfrm rot="5400000">
            <a:off x="8966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72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6" dur="2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8" dur="1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10" dur="1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3.33333E-6 -2.59259E-6 L 0.96146 -0.01365 " pathEditMode="relative" rAng="0" ptsTypes="AA">
                                      <p:cBhvr>
                                        <p:cTn id="12" dur="1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73" y="-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from the animation in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Look at each slide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Keep the Selection Pan and Animation Pane open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Understand how things are done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Click on an animation and see the preview</a:t>
            </a:r>
            <a:br>
              <a:rPr lang="en-US" sz="3600" dirty="0" smtClean="0"/>
            </a:br>
            <a:r>
              <a:rPr lang="en-US" sz="3600" dirty="0" smtClean="0"/>
              <a:t>This way you can see the impact of a particular animation without running the entire slide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If you have any queries, post as comments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21555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Slides are shown on a trigger – which usually is a click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Actions are of four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Actions have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Duration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Repetition count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slide being show itself is the first trigger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258"/>
          <a:stretch/>
        </p:blipFill>
        <p:spPr>
          <a:xfrm>
            <a:off x="5149648" y="2384367"/>
            <a:ext cx="3038460" cy="16169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077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do some car racing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3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cars. Names Changed in Selection Pane.</a:t>
            </a:r>
            <a:endParaRPr lang="en-US" dirty="0"/>
          </a:p>
        </p:txBody>
      </p:sp>
      <p:cxnSp>
        <p:nvCxnSpPr>
          <p:cNvPr id="4" name="Start Position"/>
          <p:cNvCxnSpPr/>
          <p:nvPr/>
        </p:nvCxnSpPr>
        <p:spPr>
          <a:xfrm rot="5400000">
            <a:off x="457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Screenshot - Selection Pa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1392" y="1806496"/>
            <a:ext cx="3515400" cy="2964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69" name="Afric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44" y="5711085"/>
            <a:ext cx="1828959" cy="774259"/>
          </a:xfrm>
          <a:prstGeom prst="rect">
            <a:avLst/>
          </a:prstGeom>
        </p:spPr>
      </p:pic>
      <p:pic>
        <p:nvPicPr>
          <p:cNvPr id="668" name="Asi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pic>
        <p:nvPicPr>
          <p:cNvPr id="667" name="Europ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44" y="3063503"/>
            <a:ext cx="1835055" cy="810838"/>
          </a:xfrm>
          <a:prstGeom prst="rect">
            <a:avLst/>
          </a:prstGeom>
        </p:spPr>
      </p:pic>
      <p:pic>
        <p:nvPicPr>
          <p:cNvPr id="428" name="America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5144" y="1751905"/>
            <a:ext cx="1835055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47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move ONE car using Motion Path</a:t>
            </a:r>
            <a:endParaRPr lang="en-US" dirty="0"/>
          </a:p>
        </p:txBody>
      </p:sp>
      <p:cxnSp>
        <p:nvCxnSpPr>
          <p:cNvPr id="10" name="Start Position"/>
          <p:cNvCxnSpPr/>
          <p:nvPr/>
        </p:nvCxnSpPr>
        <p:spPr>
          <a:xfrm rot="5400000">
            <a:off x="457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r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5711085"/>
            <a:ext cx="1828959" cy="774259"/>
          </a:xfrm>
          <a:prstGeom prst="rect">
            <a:avLst/>
          </a:prstGeom>
        </p:spPr>
      </p:pic>
      <p:pic>
        <p:nvPicPr>
          <p:cNvPr id="12" name="Asi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pic>
        <p:nvPicPr>
          <p:cNvPr id="13" name="Europ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44" y="3063503"/>
            <a:ext cx="1835055" cy="810838"/>
          </a:xfrm>
          <a:prstGeom prst="rect">
            <a:avLst/>
          </a:prstGeom>
        </p:spPr>
      </p:pic>
      <p:pic>
        <p:nvPicPr>
          <p:cNvPr id="14" name="Americ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44" y="1751905"/>
            <a:ext cx="1835055" cy="7925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6307" y="1748524"/>
            <a:ext cx="3913436" cy="2125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7"/>
          <a:srcRect l="6480" r="-1"/>
          <a:stretch/>
        </p:blipFill>
        <p:spPr>
          <a:xfrm>
            <a:off x="724669" y="4304340"/>
            <a:ext cx="8796244" cy="976746"/>
          </a:xfrm>
          <a:prstGeom prst="rect">
            <a:avLst/>
          </a:prstGeom>
        </p:spPr>
      </p:pic>
      <p:sp>
        <p:nvSpPr>
          <p:cNvPr id="16" name="Line Callout 1 15"/>
          <p:cNvSpPr/>
          <p:nvPr/>
        </p:nvSpPr>
        <p:spPr>
          <a:xfrm>
            <a:off x="9713119" y="3421117"/>
            <a:ext cx="2322361" cy="3064227"/>
          </a:xfrm>
          <a:prstGeom prst="borderCallout1">
            <a:avLst>
              <a:gd name="adj1" fmla="val 83432"/>
              <a:gd name="adj2" fmla="val 1875"/>
              <a:gd name="adj3" fmla="val 59352"/>
              <a:gd name="adj4" fmla="val -29956"/>
            </a:avLst>
          </a:prstGeom>
          <a:ln w="76200">
            <a:headEnd type="none" w="med" len="med"/>
            <a:tailEnd type="triangl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Adjust the ending position. The end position shows the full object only in PowerPoint 2013.</a:t>
            </a:r>
          </a:p>
          <a:p>
            <a:endParaRPr lang="en-US" sz="2000" dirty="0" smtClean="0"/>
          </a:p>
          <a:p>
            <a:r>
              <a:rPr lang="en-US" sz="1600" i="1" dirty="0" smtClean="0"/>
              <a:t>Older versions just show the red arrow. Due to this it is very difficult to adjust ending position precisely.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085569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 p14:presetBounceEnd="8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2000">
                                          <p:cBhvr additive="base">
                                            <p:cTn id="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2000">
                                          <p:cBhvr additive="base">
                                            <p:cTn id="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" presetClass="entr" presetSubtype="2" fill="hold" grpId="0" nodeType="click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8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9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 animBg="1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see the animation.</a:t>
            </a:r>
            <a:br>
              <a:rPr lang="en-US" dirty="0" smtClean="0"/>
            </a:br>
            <a:r>
              <a:rPr lang="en-US" sz="3100" dirty="0" smtClean="0"/>
              <a:t>Press Left arrow and Right arrow to view  the action many times.</a:t>
            </a:r>
            <a:endParaRPr lang="en-US" dirty="0"/>
          </a:p>
        </p:txBody>
      </p:sp>
      <p:cxnSp>
        <p:nvCxnSpPr>
          <p:cNvPr id="10" name="Start Position"/>
          <p:cNvCxnSpPr/>
          <p:nvPr/>
        </p:nvCxnSpPr>
        <p:spPr>
          <a:xfrm rot="5400000">
            <a:off x="457200" y="4092497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r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5711085"/>
            <a:ext cx="1828959" cy="774259"/>
          </a:xfrm>
          <a:prstGeom prst="rect">
            <a:avLst/>
          </a:prstGeom>
        </p:spPr>
      </p:pic>
      <p:pic>
        <p:nvPicPr>
          <p:cNvPr id="12" name="Asi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pic>
        <p:nvPicPr>
          <p:cNvPr id="13" name="Europ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44" y="3063503"/>
            <a:ext cx="1835055" cy="810838"/>
          </a:xfrm>
          <a:prstGeom prst="rect">
            <a:avLst/>
          </a:prstGeom>
        </p:spPr>
      </p:pic>
      <p:pic>
        <p:nvPicPr>
          <p:cNvPr id="14" name="Americ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44" y="1751905"/>
            <a:ext cx="1835055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1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51966 0.006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7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happening?</a:t>
            </a:r>
            <a:endParaRPr lang="en-US" dirty="0"/>
          </a:p>
        </p:txBody>
      </p:sp>
      <p:pic>
        <p:nvPicPr>
          <p:cNvPr id="4" name="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44" y="4393390"/>
            <a:ext cx="1822862" cy="798645"/>
          </a:xfrm>
          <a:prstGeom prst="rect">
            <a:avLst/>
          </a:prstGeom>
        </p:spPr>
      </p:pic>
      <p:sp>
        <p:nvSpPr>
          <p:cNvPr id="5" name="Start"/>
          <p:cNvSpPr txBox="1"/>
          <p:nvPr/>
        </p:nvSpPr>
        <p:spPr>
          <a:xfrm>
            <a:off x="715144" y="5378981"/>
            <a:ext cx="1952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Accelerates slowly </a:t>
            </a:r>
            <a:endParaRPr lang="en-US" dirty="0"/>
          </a:p>
        </p:txBody>
      </p:sp>
      <p:sp>
        <p:nvSpPr>
          <p:cNvPr id="7" name="Stop"/>
          <p:cNvSpPr txBox="1"/>
          <p:nvPr/>
        </p:nvSpPr>
        <p:spPr>
          <a:xfrm>
            <a:off x="6506782" y="538005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Slows down and stops</a:t>
            </a:r>
            <a:endParaRPr lang="en-US" dirty="0"/>
          </a:p>
        </p:txBody>
      </p:sp>
      <p:pic>
        <p:nvPicPr>
          <p:cNvPr id="8" name="Screensho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618" y="1597270"/>
            <a:ext cx="4229746" cy="1858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0" name="path"/>
          <p:cNvCxnSpPr/>
          <p:nvPr/>
        </p:nvCxnSpPr>
        <p:spPr>
          <a:xfrm>
            <a:off x="1638300" y="3983064"/>
            <a:ext cx="6374324" cy="0"/>
          </a:xfrm>
          <a:prstGeom prst="line">
            <a:avLst/>
          </a:prstGeom>
          <a:ln w="5715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0 sec"/>
          <p:cNvSpPr txBox="1"/>
          <p:nvPr/>
        </p:nvSpPr>
        <p:spPr>
          <a:xfrm>
            <a:off x="838200" y="3798398"/>
            <a:ext cx="673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Start</a:t>
            </a:r>
          </a:p>
          <a:p>
            <a:r>
              <a:rPr lang="en-US" dirty="0" smtClean="0"/>
              <a:t>0 Sec</a:t>
            </a:r>
            <a:endParaRPr lang="en-US" dirty="0"/>
          </a:p>
        </p:txBody>
      </p:sp>
      <p:sp>
        <p:nvSpPr>
          <p:cNvPr id="15" name="2 sec"/>
          <p:cNvSpPr txBox="1"/>
          <p:nvPr/>
        </p:nvSpPr>
        <p:spPr>
          <a:xfrm>
            <a:off x="8087150" y="3818896"/>
            <a:ext cx="673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Stop</a:t>
            </a:r>
          </a:p>
          <a:p>
            <a:r>
              <a:rPr lang="en-US" dirty="0"/>
              <a:t>2</a:t>
            </a:r>
            <a:r>
              <a:rPr lang="en-US" dirty="0" smtClean="0"/>
              <a:t> Sec</a:t>
            </a:r>
            <a:endParaRPr lang="en-US" dirty="0"/>
          </a:p>
        </p:txBody>
      </p:sp>
      <p:sp>
        <p:nvSpPr>
          <p:cNvPr id="16" name="1 sec"/>
          <p:cNvSpPr txBox="1"/>
          <p:nvPr/>
        </p:nvSpPr>
        <p:spPr>
          <a:xfrm>
            <a:off x="4346324" y="4060727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 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9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51966 0.0069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7" y="347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Effect options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787" y="1690688"/>
            <a:ext cx="4317289" cy="28577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C:\Users\NITINU~1\AppData\Local\Temp\SNAGHTML2597472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63" y="1690688"/>
            <a:ext cx="6221920" cy="3888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7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00777DAD10F04489CDD8E32128AD04" ma:contentTypeVersion="3" ma:contentTypeDescription="Create a new document." ma:contentTypeScope="" ma:versionID="8355732117c0363443bb7a513058ae20">
  <xsd:schema xmlns:xsd="http://www.w3.org/2001/XMLSchema" xmlns:xs="http://www.w3.org/2001/XMLSchema" xmlns:p="http://schemas.microsoft.com/office/2006/metadata/properties" xmlns:ns3="118e9550-3bb9-456d-90d0-11ccf2a87306" xmlns:ns4="c2481432-2247-4861-8b7d-46f8de499459" targetNamespace="http://schemas.microsoft.com/office/2006/metadata/properties" ma:root="true" ma:fieldsID="0999ff1b2bbe9bdc5ef85c01d0958c10" ns3:_="" ns4:_="">
    <xsd:import namespace="118e9550-3bb9-456d-90d0-11ccf2a87306"/>
    <xsd:import namespace="c2481432-2247-4861-8b7d-46f8de49945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Date_x0020_of_x0020_closure" minOccurs="0"/>
                <xsd:element ref="ns4:Deal_x0020_valu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8e9550-3bb9-456d-90d0-11ccf2a873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81432-2247-4861-8b7d-46f8de499459" elementFormDefault="qualified">
    <xsd:import namespace="http://schemas.microsoft.com/office/2006/documentManagement/types"/>
    <xsd:import namespace="http://schemas.microsoft.com/office/infopath/2007/PartnerControls"/>
    <xsd:element name="Date_x0020_of_x0020_closure" ma:index="9" nillable="true" ma:displayName="Date of closure" ma:format="DateOnly" ma:internalName="Date_x0020_of_x0020_closure">
      <xsd:simpleType>
        <xsd:restriction base="dms:DateTime"/>
      </xsd:simpleType>
    </xsd:element>
    <xsd:element name="Deal_x0020_value" ma:index="10" nillable="true" ma:displayName="Deal value" ma:internalName="Deal_x0020_value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_x0020_of_x0020_closure xmlns="c2481432-2247-4861-8b7d-46f8de499459" xsi:nil="true"/>
    <Deal_x0020_value xmlns="c2481432-2247-4861-8b7d-46f8de499459" xsi:nil="true"/>
  </documentManagement>
</p:properties>
</file>

<file path=customXml/itemProps1.xml><?xml version="1.0" encoding="utf-8"?>
<ds:datastoreItem xmlns:ds="http://schemas.openxmlformats.org/officeDocument/2006/customXml" ds:itemID="{707FA6BD-F212-4B95-B668-D51A2C0B0F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8e9550-3bb9-456d-90d0-11ccf2a87306"/>
    <ds:schemaRef ds:uri="c2481432-2247-4861-8b7d-46f8de4994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063FDB-35DB-4D8C-87EC-686AA25800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34E0AB-6204-4C08-9A50-AC560CE9A277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c2481432-2247-4861-8b7d-46f8de49945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18e9550-3bb9-456d-90d0-11ccf2a8730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422</Words>
  <Application>Microsoft Office PowerPoint</Application>
  <PresentationFormat>Widescreen</PresentationFormat>
  <Paragraphs>83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PowerPoint Animation  Part 2 The Car Race</vt:lpstr>
      <vt:lpstr>Read these articles before you continue This is the fourth part of a series of articles about PowerPoint Animation</vt:lpstr>
      <vt:lpstr>Recap</vt:lpstr>
      <vt:lpstr>Let’s do some car racing</vt:lpstr>
      <vt:lpstr>Four cars. Names Changed in Selection Pane.</vt:lpstr>
      <vt:lpstr>Let us move ONE car using Motion Path</vt:lpstr>
      <vt:lpstr>Click to see the animation. Press Left arrow and Right arrow to view  the action many times.</vt:lpstr>
      <vt:lpstr>What is happening?</vt:lpstr>
      <vt:lpstr>Open Effect options</vt:lpstr>
      <vt:lpstr>Understand how  Smooth start and Smooth end options work</vt:lpstr>
      <vt:lpstr>NO Smooth start and NO Smooth end This leads to abrupt movement</vt:lpstr>
      <vt:lpstr>Now some fun. Bounce end for 1.5 seconds</vt:lpstr>
      <vt:lpstr>See how Excel data looks more exciting  with Bounce End and a little shadow</vt:lpstr>
      <vt:lpstr>Now back to the race. Added a finish line. Let us move one car. Car should go beyond the screen. Smooth Start – but no smooth end – we cant see the end now. Click…</vt:lpstr>
      <vt:lpstr>All cars should have similar animation. </vt:lpstr>
      <vt:lpstr>Animation looks like this…</vt:lpstr>
      <vt:lpstr>Click and see what happens</vt:lpstr>
      <vt:lpstr>First one is Start on Click and others are Start with Previous. Previous what? Previous “trigger” of course!</vt:lpstr>
      <vt:lpstr>So we will change the duration and starting point of each animation and see what happens.</vt:lpstr>
      <vt:lpstr>Now THAT looks like a real race!</vt:lpstr>
      <vt:lpstr>Learn from the animation in this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Animation  Sample no 1</dc:title>
  <dc:creator>Nitin Paranjape</dc:creator>
  <cp:lastModifiedBy>Nitin Paranjape</cp:lastModifiedBy>
  <cp:revision>41</cp:revision>
  <dcterms:created xsi:type="dcterms:W3CDTF">2014-04-08T12:25:46Z</dcterms:created>
  <dcterms:modified xsi:type="dcterms:W3CDTF">2014-04-11T17:20:38Z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0x010100BB00777DAD10F04489CDD8E32128AD04</vt:lpwstr>
  </property>
</Properties>
</file>